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77" r:id="rId2"/>
    <p:sldId id="257" r:id="rId3"/>
    <p:sldId id="281" r:id="rId4"/>
    <p:sldId id="261" r:id="rId5"/>
    <p:sldId id="282" r:id="rId6"/>
    <p:sldId id="270" r:id="rId7"/>
    <p:sldId id="273" r:id="rId8"/>
    <p:sldId id="272" r:id="rId9"/>
    <p:sldId id="275" r:id="rId10"/>
    <p:sldId id="274" r:id="rId11"/>
    <p:sldId id="278" r:id="rId12"/>
    <p:sldId id="279" r:id="rId13"/>
    <p:sldId id="266" r:id="rId14"/>
    <p:sldId id="286" r:id="rId15"/>
    <p:sldId id="280" r:id="rId16"/>
    <p:sldId id="264" r:id="rId17"/>
    <p:sldId id="28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CF4"/>
    <a:srgbClr val="F5FBF2"/>
    <a:srgbClr val="00491D"/>
    <a:srgbClr val="FFF1EA"/>
    <a:srgbClr val="72020E"/>
    <a:srgbClr val="71020E"/>
    <a:srgbClr val="4578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9"/>
  </p:normalViewPr>
  <p:slideViewPr>
    <p:cSldViewPr snapToGrid="0">
      <p:cViewPr varScale="1">
        <p:scale>
          <a:sx n="110" d="100"/>
          <a:sy n="110"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272C27-335E-4790-832F-98BEB124B61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D018449-874D-4D9F-8A7C-5003398D08D3}">
      <dgm:prSet custT="1"/>
      <dgm:spPr/>
      <dgm:t>
        <a:bodyPr/>
        <a:lstStyle/>
        <a:p>
          <a:pPr>
            <a:lnSpc>
              <a:spcPct val="100000"/>
            </a:lnSpc>
          </a:pPr>
          <a:r>
            <a:rPr lang="en-US" sz="1800"/>
            <a:t>OS definition of a high street, a minimum of </a:t>
          </a:r>
          <a:r>
            <a:rPr lang="en-US" sz="1800" b="1"/>
            <a:t>15</a:t>
          </a:r>
          <a:r>
            <a:rPr lang="en-US" sz="1800"/>
            <a:t> retail establishments with </a:t>
          </a:r>
          <a:r>
            <a:rPr lang="en-US" sz="1800" b="1"/>
            <a:t>150m</a:t>
          </a:r>
          <a:r>
            <a:rPr lang="en-US" sz="1800"/>
            <a:t> of each other</a:t>
          </a:r>
        </a:p>
      </dgm:t>
    </dgm:pt>
    <dgm:pt modelId="{6286B43A-FF7D-4D03-976B-F0C7EF174F69}" type="parTrans" cxnId="{30735216-8417-4D6E-AB9B-C85F3BB345A3}">
      <dgm:prSet/>
      <dgm:spPr/>
      <dgm:t>
        <a:bodyPr/>
        <a:lstStyle/>
        <a:p>
          <a:endParaRPr lang="en-US"/>
        </a:p>
      </dgm:t>
    </dgm:pt>
    <dgm:pt modelId="{75E78C46-282D-47A6-A4B0-2BCBB08C8B70}" type="sibTrans" cxnId="{30735216-8417-4D6E-AB9B-C85F3BB345A3}">
      <dgm:prSet/>
      <dgm:spPr/>
      <dgm:t>
        <a:bodyPr/>
        <a:lstStyle/>
        <a:p>
          <a:endParaRPr lang="en-US"/>
        </a:p>
      </dgm:t>
    </dgm:pt>
    <dgm:pt modelId="{669D48A1-3E11-4218-9E04-CF428DD69D9A}">
      <dgm:prSet custT="1"/>
      <dgm:spPr/>
      <dgm:t>
        <a:bodyPr/>
        <a:lstStyle/>
        <a:p>
          <a:pPr>
            <a:lnSpc>
              <a:spcPct val="100000"/>
            </a:lnSpc>
          </a:pPr>
          <a:r>
            <a:rPr lang="en-US" sz="1400" b="1"/>
            <a:t>DB Scan</a:t>
          </a:r>
          <a:r>
            <a:rPr lang="en-US" sz="1400"/>
            <a:t>: better suited for this type of spatial clustering than k-means due to the </a:t>
          </a:r>
          <a:r>
            <a:rPr lang="en-US" sz="1400" b="1"/>
            <a:t>non-uniform shape</a:t>
          </a:r>
          <a:r>
            <a:rPr lang="en-US" sz="1400"/>
            <a:t> of highstreets, the presence of lone establishments that need not be in a cluster, and the </a:t>
          </a:r>
          <a:r>
            <a:rPr lang="en-US" sz="1400" b="1"/>
            <a:t>unknown quantity of highstreets</a:t>
          </a:r>
          <a:r>
            <a:rPr lang="en-US" sz="1400"/>
            <a:t>; do not need to specify cluster number</a:t>
          </a:r>
        </a:p>
      </dgm:t>
    </dgm:pt>
    <dgm:pt modelId="{095228EA-FE4F-481C-AB3F-08E5A562488C}" type="parTrans" cxnId="{22C9D1D4-E659-4925-982A-8166BCF5E423}">
      <dgm:prSet/>
      <dgm:spPr/>
      <dgm:t>
        <a:bodyPr/>
        <a:lstStyle/>
        <a:p>
          <a:endParaRPr lang="en-US"/>
        </a:p>
      </dgm:t>
    </dgm:pt>
    <dgm:pt modelId="{E9A72683-6E80-4907-86F7-4FF0E38ED041}" type="sibTrans" cxnId="{22C9D1D4-E659-4925-982A-8166BCF5E423}">
      <dgm:prSet/>
      <dgm:spPr/>
      <dgm:t>
        <a:bodyPr/>
        <a:lstStyle/>
        <a:p>
          <a:endParaRPr lang="en-US"/>
        </a:p>
      </dgm:t>
    </dgm:pt>
    <dgm:pt modelId="{2652E975-5193-4FBC-BBC9-DF6A8234DA45}">
      <dgm:prSet/>
      <dgm:spPr/>
      <dgm:t>
        <a:bodyPr/>
        <a:lstStyle/>
        <a:p>
          <a:pPr>
            <a:lnSpc>
              <a:spcPct val="100000"/>
            </a:lnSpc>
          </a:pPr>
          <a:r>
            <a:rPr lang="en-US"/>
            <a:t>Parameters; </a:t>
          </a:r>
          <a:r>
            <a:rPr lang="en-US" b="1"/>
            <a:t>ε</a:t>
          </a:r>
          <a:r>
            <a:rPr lang="en-US"/>
            <a:t> = 0.15/6371 (km radian</a:t>
          </a:r>
          <a:r>
            <a:rPr lang="en-US" baseline="30000"/>
            <a:t>-1</a:t>
          </a:r>
          <a:r>
            <a:rPr lang="en-US"/>
            <a:t>) equiv. 150m,  haversine distances, MinPts = 15</a:t>
          </a:r>
        </a:p>
      </dgm:t>
    </dgm:pt>
    <dgm:pt modelId="{95F55032-A31F-41F9-B5B8-4791475C0D3C}" type="parTrans" cxnId="{7B3EB7D5-B12A-412C-B3C2-C23E88F843C6}">
      <dgm:prSet/>
      <dgm:spPr/>
      <dgm:t>
        <a:bodyPr/>
        <a:lstStyle/>
        <a:p>
          <a:endParaRPr lang="en-US"/>
        </a:p>
      </dgm:t>
    </dgm:pt>
    <dgm:pt modelId="{5D7E58CF-B8CB-49D1-9714-3218D65F004D}" type="sibTrans" cxnId="{7B3EB7D5-B12A-412C-B3C2-C23E88F843C6}">
      <dgm:prSet/>
      <dgm:spPr/>
      <dgm:t>
        <a:bodyPr/>
        <a:lstStyle/>
        <a:p>
          <a:endParaRPr lang="en-US"/>
        </a:p>
      </dgm:t>
    </dgm:pt>
    <dgm:pt modelId="{9C628230-546D-4B64-B85A-AAD0FBB9949E}">
      <dgm:prSet/>
      <dgm:spPr/>
      <dgm:t>
        <a:bodyPr/>
        <a:lstStyle/>
        <a:p>
          <a:pPr>
            <a:lnSpc>
              <a:spcPct val="100000"/>
            </a:lnSpc>
          </a:pPr>
          <a:r>
            <a:rPr lang="en-US"/>
            <a:t>Algorithmic performance: Good for the inner suburbs and highstreets in residential areas, poor for the city centre, the whole of the central business district is classed in one cluster</a:t>
          </a:r>
        </a:p>
      </dgm:t>
    </dgm:pt>
    <dgm:pt modelId="{27570B4F-454A-4B86-829C-C8F97D2DB3F7}" type="parTrans" cxnId="{5736741D-C7D9-4BDE-ABAB-29D5AE965C36}">
      <dgm:prSet/>
      <dgm:spPr/>
      <dgm:t>
        <a:bodyPr/>
        <a:lstStyle/>
        <a:p>
          <a:endParaRPr lang="en-US"/>
        </a:p>
      </dgm:t>
    </dgm:pt>
    <dgm:pt modelId="{42ED19D3-9517-4F51-B6CA-D81FD0B711E5}" type="sibTrans" cxnId="{5736741D-C7D9-4BDE-ABAB-29D5AE965C36}">
      <dgm:prSet/>
      <dgm:spPr/>
      <dgm:t>
        <a:bodyPr/>
        <a:lstStyle/>
        <a:p>
          <a:endParaRPr lang="en-US"/>
        </a:p>
      </dgm:t>
    </dgm:pt>
    <dgm:pt modelId="{C91A429C-69F2-4AF5-884E-888AA14FEB4E}">
      <dgm:prSet/>
      <dgm:spPr/>
      <dgm:t>
        <a:bodyPr/>
        <a:lstStyle/>
        <a:p>
          <a:pPr>
            <a:lnSpc>
              <a:spcPct val="100000"/>
            </a:lnSpc>
          </a:pPr>
          <a:r>
            <a:rPr lang="en-US"/>
            <a:t>Solution: rerun </a:t>
          </a:r>
          <a:r>
            <a:rPr lang="en-US" err="1"/>
            <a:t>DBScan</a:t>
          </a:r>
          <a:r>
            <a:rPr lang="en-US"/>
            <a:t> on subset of BD1 only, with a smaller </a:t>
          </a:r>
          <a:r>
            <a:rPr lang="en-US" b="1" err="1"/>
            <a:t>ε</a:t>
          </a:r>
          <a:r>
            <a:rPr lang="en-US"/>
            <a:t> value (75m); results in different clusters across different locations in the city centre</a:t>
          </a:r>
        </a:p>
      </dgm:t>
    </dgm:pt>
    <dgm:pt modelId="{799FBAE0-2868-496A-91B8-2663626EDF00}" type="parTrans" cxnId="{0AE44E36-C158-4B44-8AB1-E43163244DA1}">
      <dgm:prSet/>
      <dgm:spPr/>
      <dgm:t>
        <a:bodyPr/>
        <a:lstStyle/>
        <a:p>
          <a:endParaRPr lang="en-US"/>
        </a:p>
      </dgm:t>
    </dgm:pt>
    <dgm:pt modelId="{11979A0E-6A06-467B-93D8-FD311BB88E6C}" type="sibTrans" cxnId="{0AE44E36-C158-4B44-8AB1-E43163244DA1}">
      <dgm:prSet/>
      <dgm:spPr/>
      <dgm:t>
        <a:bodyPr/>
        <a:lstStyle/>
        <a:p>
          <a:endParaRPr lang="en-US"/>
        </a:p>
      </dgm:t>
    </dgm:pt>
    <dgm:pt modelId="{1B17F0E5-832C-497C-92C6-A9B288271D7B}" type="pres">
      <dgm:prSet presAssocID="{42272C27-335E-4790-832F-98BEB124B612}" presName="root" presStyleCnt="0">
        <dgm:presLayoutVars>
          <dgm:dir/>
          <dgm:resizeHandles val="exact"/>
        </dgm:presLayoutVars>
      </dgm:prSet>
      <dgm:spPr/>
    </dgm:pt>
    <dgm:pt modelId="{54F40D64-FF2D-4104-8B49-C33DAB50AED7}" type="pres">
      <dgm:prSet presAssocID="{FD018449-874D-4D9F-8A7C-5003398D08D3}" presName="compNode" presStyleCnt="0"/>
      <dgm:spPr/>
    </dgm:pt>
    <dgm:pt modelId="{A06A410C-876C-440A-AA31-723390305846}" type="pres">
      <dgm:prSet presAssocID="{FD018449-874D-4D9F-8A7C-5003398D08D3}" presName="bgRect" presStyleLbl="bgShp" presStyleIdx="0" presStyleCnt="5"/>
      <dgm:spPr/>
    </dgm:pt>
    <dgm:pt modelId="{4BBB4C3D-D8CD-4BFB-867B-FE86A4F46C49}" type="pres">
      <dgm:prSet presAssocID="{FD018449-874D-4D9F-8A7C-5003398D08D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re"/>
        </a:ext>
      </dgm:extLst>
    </dgm:pt>
    <dgm:pt modelId="{B2C253FD-2071-4F75-A259-EEDC033D2159}" type="pres">
      <dgm:prSet presAssocID="{FD018449-874D-4D9F-8A7C-5003398D08D3}" presName="spaceRect" presStyleCnt="0"/>
      <dgm:spPr/>
    </dgm:pt>
    <dgm:pt modelId="{E0CE62F2-A097-42A7-99C2-3496F8C0F70F}" type="pres">
      <dgm:prSet presAssocID="{FD018449-874D-4D9F-8A7C-5003398D08D3}" presName="parTx" presStyleLbl="revTx" presStyleIdx="0" presStyleCnt="5">
        <dgm:presLayoutVars>
          <dgm:chMax val="0"/>
          <dgm:chPref val="0"/>
        </dgm:presLayoutVars>
      </dgm:prSet>
      <dgm:spPr/>
    </dgm:pt>
    <dgm:pt modelId="{6295F344-9348-4B74-A3FB-B097797D618C}" type="pres">
      <dgm:prSet presAssocID="{75E78C46-282D-47A6-A4B0-2BCBB08C8B70}" presName="sibTrans" presStyleCnt="0"/>
      <dgm:spPr/>
    </dgm:pt>
    <dgm:pt modelId="{53276B60-AA99-4E13-BBE2-97BEB650F7E5}" type="pres">
      <dgm:prSet presAssocID="{669D48A1-3E11-4218-9E04-CF428DD69D9A}" presName="compNode" presStyleCnt="0"/>
      <dgm:spPr/>
    </dgm:pt>
    <dgm:pt modelId="{5463919B-1BC1-4E99-96B2-623770C905A8}" type="pres">
      <dgm:prSet presAssocID="{669D48A1-3E11-4218-9E04-CF428DD69D9A}" presName="bgRect" presStyleLbl="bgShp" presStyleIdx="1" presStyleCnt="5"/>
      <dgm:spPr/>
    </dgm:pt>
    <dgm:pt modelId="{213FFFC4-4CC0-46C1-B681-56F597B33CCA}" type="pres">
      <dgm:prSet presAssocID="{669D48A1-3E11-4218-9E04-CF428DD69D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3C825ACA-38C0-4FBD-98F1-D5172A7ABFF9}" type="pres">
      <dgm:prSet presAssocID="{669D48A1-3E11-4218-9E04-CF428DD69D9A}" presName="spaceRect" presStyleCnt="0"/>
      <dgm:spPr/>
    </dgm:pt>
    <dgm:pt modelId="{6707801A-8C37-4885-AC09-537F28DB7964}" type="pres">
      <dgm:prSet presAssocID="{669D48A1-3E11-4218-9E04-CF428DD69D9A}" presName="parTx" presStyleLbl="revTx" presStyleIdx="1" presStyleCnt="5">
        <dgm:presLayoutVars>
          <dgm:chMax val="0"/>
          <dgm:chPref val="0"/>
        </dgm:presLayoutVars>
      </dgm:prSet>
      <dgm:spPr/>
    </dgm:pt>
    <dgm:pt modelId="{894A3E1D-FA5A-46F0-9025-81CFB00A53A0}" type="pres">
      <dgm:prSet presAssocID="{E9A72683-6E80-4907-86F7-4FF0E38ED041}" presName="sibTrans" presStyleCnt="0"/>
      <dgm:spPr/>
    </dgm:pt>
    <dgm:pt modelId="{10B55845-E1E4-4581-94D7-DFB490CB707D}" type="pres">
      <dgm:prSet presAssocID="{2652E975-5193-4FBC-BBC9-DF6A8234DA45}" presName="compNode" presStyleCnt="0"/>
      <dgm:spPr/>
    </dgm:pt>
    <dgm:pt modelId="{239332A5-55E8-4CD3-A1F1-FBFBE84C7B4F}" type="pres">
      <dgm:prSet presAssocID="{2652E975-5193-4FBC-BBC9-DF6A8234DA45}" presName="bgRect" presStyleLbl="bgShp" presStyleIdx="2" presStyleCnt="5"/>
      <dgm:spPr/>
    </dgm:pt>
    <dgm:pt modelId="{7B07B2BB-F5A6-4CB9-93C9-5860A96A5B86}" type="pres">
      <dgm:prSet presAssocID="{2652E975-5193-4FBC-BBC9-DF6A8234DA4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tom"/>
        </a:ext>
      </dgm:extLst>
    </dgm:pt>
    <dgm:pt modelId="{7DC93DF0-400D-4DA2-B1F3-26B508389282}" type="pres">
      <dgm:prSet presAssocID="{2652E975-5193-4FBC-BBC9-DF6A8234DA45}" presName="spaceRect" presStyleCnt="0"/>
      <dgm:spPr/>
    </dgm:pt>
    <dgm:pt modelId="{DE9391BB-5872-49F2-9055-29FE68776C69}" type="pres">
      <dgm:prSet presAssocID="{2652E975-5193-4FBC-BBC9-DF6A8234DA45}" presName="parTx" presStyleLbl="revTx" presStyleIdx="2" presStyleCnt="5">
        <dgm:presLayoutVars>
          <dgm:chMax val="0"/>
          <dgm:chPref val="0"/>
        </dgm:presLayoutVars>
      </dgm:prSet>
      <dgm:spPr/>
    </dgm:pt>
    <dgm:pt modelId="{5EFE2B4A-0718-4C3A-A0A6-94B52FDC2970}" type="pres">
      <dgm:prSet presAssocID="{5D7E58CF-B8CB-49D1-9714-3218D65F004D}" presName="sibTrans" presStyleCnt="0"/>
      <dgm:spPr/>
    </dgm:pt>
    <dgm:pt modelId="{82D6CBD4-EC31-4E4A-87EF-181AED5625B8}" type="pres">
      <dgm:prSet presAssocID="{9C628230-546D-4B64-B85A-AAD0FBB9949E}" presName="compNode" presStyleCnt="0"/>
      <dgm:spPr/>
    </dgm:pt>
    <dgm:pt modelId="{0033355B-8947-45D2-B76B-EADA4E7FD601}" type="pres">
      <dgm:prSet presAssocID="{9C628230-546D-4B64-B85A-AAD0FBB9949E}" presName="bgRect" presStyleLbl="bgShp" presStyleIdx="3" presStyleCnt="5"/>
      <dgm:spPr/>
    </dgm:pt>
    <dgm:pt modelId="{FEFFA83A-494E-48CB-8A67-D5CBB4837BC2}" type="pres">
      <dgm:prSet presAssocID="{9C628230-546D-4B64-B85A-AAD0FBB994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F5582175-ED8D-429A-A95C-648A7DB28B40}" type="pres">
      <dgm:prSet presAssocID="{9C628230-546D-4B64-B85A-AAD0FBB9949E}" presName="spaceRect" presStyleCnt="0"/>
      <dgm:spPr/>
    </dgm:pt>
    <dgm:pt modelId="{477E8ED1-9E81-4A55-807C-799EAA06141A}" type="pres">
      <dgm:prSet presAssocID="{9C628230-546D-4B64-B85A-AAD0FBB9949E}" presName="parTx" presStyleLbl="revTx" presStyleIdx="3" presStyleCnt="5">
        <dgm:presLayoutVars>
          <dgm:chMax val="0"/>
          <dgm:chPref val="0"/>
        </dgm:presLayoutVars>
      </dgm:prSet>
      <dgm:spPr/>
    </dgm:pt>
    <dgm:pt modelId="{6C8758A2-0CA6-4F24-9105-045CC152DB35}" type="pres">
      <dgm:prSet presAssocID="{42ED19D3-9517-4F51-B6CA-D81FD0B711E5}" presName="sibTrans" presStyleCnt="0"/>
      <dgm:spPr/>
    </dgm:pt>
    <dgm:pt modelId="{FF53FE73-35DB-4C22-AD1F-5BBEA7EC86C8}" type="pres">
      <dgm:prSet presAssocID="{C91A429C-69F2-4AF5-884E-888AA14FEB4E}" presName="compNode" presStyleCnt="0"/>
      <dgm:spPr/>
    </dgm:pt>
    <dgm:pt modelId="{C3BA0CA8-350F-4F0F-8F11-995F3BDB7870}" type="pres">
      <dgm:prSet presAssocID="{C91A429C-69F2-4AF5-884E-888AA14FEB4E}" presName="bgRect" presStyleLbl="bgShp" presStyleIdx="4" presStyleCnt="5"/>
      <dgm:spPr/>
    </dgm:pt>
    <dgm:pt modelId="{2EAC5B7B-6A3D-4BC8-B924-2C28B1AD793C}" type="pres">
      <dgm:prSet presAssocID="{C91A429C-69F2-4AF5-884E-888AA14FEB4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8DA0706D-A377-4459-92F1-792EF49A50D2}" type="pres">
      <dgm:prSet presAssocID="{C91A429C-69F2-4AF5-884E-888AA14FEB4E}" presName="spaceRect" presStyleCnt="0"/>
      <dgm:spPr/>
    </dgm:pt>
    <dgm:pt modelId="{7F14DD96-BAFD-4FF4-A01B-EC37E71CCB86}" type="pres">
      <dgm:prSet presAssocID="{C91A429C-69F2-4AF5-884E-888AA14FEB4E}" presName="parTx" presStyleLbl="revTx" presStyleIdx="4" presStyleCnt="5">
        <dgm:presLayoutVars>
          <dgm:chMax val="0"/>
          <dgm:chPref val="0"/>
        </dgm:presLayoutVars>
      </dgm:prSet>
      <dgm:spPr/>
    </dgm:pt>
  </dgm:ptLst>
  <dgm:cxnLst>
    <dgm:cxn modelId="{30735216-8417-4D6E-AB9B-C85F3BB345A3}" srcId="{42272C27-335E-4790-832F-98BEB124B612}" destId="{FD018449-874D-4D9F-8A7C-5003398D08D3}" srcOrd="0" destOrd="0" parTransId="{6286B43A-FF7D-4D03-976B-F0C7EF174F69}" sibTransId="{75E78C46-282D-47A6-A4B0-2BCBB08C8B70}"/>
    <dgm:cxn modelId="{5736741D-C7D9-4BDE-ABAB-29D5AE965C36}" srcId="{42272C27-335E-4790-832F-98BEB124B612}" destId="{9C628230-546D-4B64-B85A-AAD0FBB9949E}" srcOrd="3" destOrd="0" parTransId="{27570B4F-454A-4B86-829C-C8F97D2DB3F7}" sibTransId="{42ED19D3-9517-4F51-B6CA-D81FD0B711E5}"/>
    <dgm:cxn modelId="{0AE44E36-C158-4B44-8AB1-E43163244DA1}" srcId="{42272C27-335E-4790-832F-98BEB124B612}" destId="{C91A429C-69F2-4AF5-884E-888AA14FEB4E}" srcOrd="4" destOrd="0" parTransId="{799FBAE0-2868-496A-91B8-2663626EDF00}" sibTransId="{11979A0E-6A06-467B-93D8-FD311BB88E6C}"/>
    <dgm:cxn modelId="{92714E67-10D4-4A63-9785-61396655878B}" type="presOf" srcId="{42272C27-335E-4790-832F-98BEB124B612}" destId="{1B17F0E5-832C-497C-92C6-A9B288271D7B}" srcOrd="0" destOrd="0" presId="urn:microsoft.com/office/officeart/2018/2/layout/IconVerticalSolidList"/>
    <dgm:cxn modelId="{71DC2997-C834-42E4-9402-62CE18AC7276}" type="presOf" srcId="{2652E975-5193-4FBC-BBC9-DF6A8234DA45}" destId="{DE9391BB-5872-49F2-9055-29FE68776C69}" srcOrd="0" destOrd="0" presId="urn:microsoft.com/office/officeart/2018/2/layout/IconVerticalSolidList"/>
    <dgm:cxn modelId="{8AEF6FCB-4DB7-4E81-8DE6-964F348C11A6}" type="presOf" srcId="{9C628230-546D-4B64-B85A-AAD0FBB9949E}" destId="{477E8ED1-9E81-4A55-807C-799EAA06141A}" srcOrd="0" destOrd="0" presId="urn:microsoft.com/office/officeart/2018/2/layout/IconVerticalSolidList"/>
    <dgm:cxn modelId="{22C9D1D4-E659-4925-982A-8166BCF5E423}" srcId="{42272C27-335E-4790-832F-98BEB124B612}" destId="{669D48A1-3E11-4218-9E04-CF428DD69D9A}" srcOrd="1" destOrd="0" parTransId="{095228EA-FE4F-481C-AB3F-08E5A562488C}" sibTransId="{E9A72683-6E80-4907-86F7-4FF0E38ED041}"/>
    <dgm:cxn modelId="{7B3EB7D5-B12A-412C-B3C2-C23E88F843C6}" srcId="{42272C27-335E-4790-832F-98BEB124B612}" destId="{2652E975-5193-4FBC-BBC9-DF6A8234DA45}" srcOrd="2" destOrd="0" parTransId="{95F55032-A31F-41F9-B5B8-4791475C0D3C}" sibTransId="{5D7E58CF-B8CB-49D1-9714-3218D65F004D}"/>
    <dgm:cxn modelId="{6C92DFD9-178E-465F-9613-40D5BA5B87F8}" type="presOf" srcId="{C91A429C-69F2-4AF5-884E-888AA14FEB4E}" destId="{7F14DD96-BAFD-4FF4-A01B-EC37E71CCB86}" srcOrd="0" destOrd="0" presId="urn:microsoft.com/office/officeart/2018/2/layout/IconVerticalSolidList"/>
    <dgm:cxn modelId="{FC0342E2-983A-4E2E-BAE0-C78CD1F42F03}" type="presOf" srcId="{FD018449-874D-4D9F-8A7C-5003398D08D3}" destId="{E0CE62F2-A097-42A7-99C2-3496F8C0F70F}" srcOrd="0" destOrd="0" presId="urn:microsoft.com/office/officeart/2018/2/layout/IconVerticalSolidList"/>
    <dgm:cxn modelId="{2FB79BF9-2EFA-443D-8A5B-477DA30B17F5}" type="presOf" srcId="{669D48A1-3E11-4218-9E04-CF428DD69D9A}" destId="{6707801A-8C37-4885-AC09-537F28DB7964}" srcOrd="0" destOrd="0" presId="urn:microsoft.com/office/officeart/2018/2/layout/IconVerticalSolidList"/>
    <dgm:cxn modelId="{EE6761B8-01CC-4A8F-9F22-E507EF1C0E96}" type="presParOf" srcId="{1B17F0E5-832C-497C-92C6-A9B288271D7B}" destId="{54F40D64-FF2D-4104-8B49-C33DAB50AED7}" srcOrd="0" destOrd="0" presId="urn:microsoft.com/office/officeart/2018/2/layout/IconVerticalSolidList"/>
    <dgm:cxn modelId="{BFC27DCF-C2A9-484D-A024-7C96AB16EDF5}" type="presParOf" srcId="{54F40D64-FF2D-4104-8B49-C33DAB50AED7}" destId="{A06A410C-876C-440A-AA31-723390305846}" srcOrd="0" destOrd="0" presId="urn:microsoft.com/office/officeart/2018/2/layout/IconVerticalSolidList"/>
    <dgm:cxn modelId="{A436F12D-A126-4851-AF40-1BF703C560B7}" type="presParOf" srcId="{54F40D64-FF2D-4104-8B49-C33DAB50AED7}" destId="{4BBB4C3D-D8CD-4BFB-867B-FE86A4F46C49}" srcOrd="1" destOrd="0" presId="urn:microsoft.com/office/officeart/2018/2/layout/IconVerticalSolidList"/>
    <dgm:cxn modelId="{9B02E5E9-678B-496B-BC39-F1CCA4AE56BC}" type="presParOf" srcId="{54F40D64-FF2D-4104-8B49-C33DAB50AED7}" destId="{B2C253FD-2071-4F75-A259-EEDC033D2159}" srcOrd="2" destOrd="0" presId="urn:microsoft.com/office/officeart/2018/2/layout/IconVerticalSolidList"/>
    <dgm:cxn modelId="{E9C95134-4C91-4214-B6CC-13AAD54E55A4}" type="presParOf" srcId="{54F40D64-FF2D-4104-8B49-C33DAB50AED7}" destId="{E0CE62F2-A097-42A7-99C2-3496F8C0F70F}" srcOrd="3" destOrd="0" presId="urn:microsoft.com/office/officeart/2018/2/layout/IconVerticalSolidList"/>
    <dgm:cxn modelId="{04E3F320-7045-4130-8568-1D68C884E6F4}" type="presParOf" srcId="{1B17F0E5-832C-497C-92C6-A9B288271D7B}" destId="{6295F344-9348-4B74-A3FB-B097797D618C}" srcOrd="1" destOrd="0" presId="urn:microsoft.com/office/officeart/2018/2/layout/IconVerticalSolidList"/>
    <dgm:cxn modelId="{A92B6AA1-8626-4E90-9A0A-791BC9B36EF5}" type="presParOf" srcId="{1B17F0E5-832C-497C-92C6-A9B288271D7B}" destId="{53276B60-AA99-4E13-BBE2-97BEB650F7E5}" srcOrd="2" destOrd="0" presId="urn:microsoft.com/office/officeart/2018/2/layout/IconVerticalSolidList"/>
    <dgm:cxn modelId="{1AEA3FE0-CD11-45B2-A680-4F82C9EC9654}" type="presParOf" srcId="{53276B60-AA99-4E13-BBE2-97BEB650F7E5}" destId="{5463919B-1BC1-4E99-96B2-623770C905A8}" srcOrd="0" destOrd="0" presId="urn:microsoft.com/office/officeart/2018/2/layout/IconVerticalSolidList"/>
    <dgm:cxn modelId="{EE16BC81-82A5-4D91-B037-8FF1497180F9}" type="presParOf" srcId="{53276B60-AA99-4E13-BBE2-97BEB650F7E5}" destId="{213FFFC4-4CC0-46C1-B681-56F597B33CCA}" srcOrd="1" destOrd="0" presId="urn:microsoft.com/office/officeart/2018/2/layout/IconVerticalSolidList"/>
    <dgm:cxn modelId="{59B4136F-E166-4308-804D-1F94E25BFF05}" type="presParOf" srcId="{53276B60-AA99-4E13-BBE2-97BEB650F7E5}" destId="{3C825ACA-38C0-4FBD-98F1-D5172A7ABFF9}" srcOrd="2" destOrd="0" presId="urn:microsoft.com/office/officeart/2018/2/layout/IconVerticalSolidList"/>
    <dgm:cxn modelId="{5F311B3A-2B75-43FB-8B2D-239CC4ABD43F}" type="presParOf" srcId="{53276B60-AA99-4E13-BBE2-97BEB650F7E5}" destId="{6707801A-8C37-4885-AC09-537F28DB7964}" srcOrd="3" destOrd="0" presId="urn:microsoft.com/office/officeart/2018/2/layout/IconVerticalSolidList"/>
    <dgm:cxn modelId="{897A7705-0757-4554-BB8B-262BEA87489B}" type="presParOf" srcId="{1B17F0E5-832C-497C-92C6-A9B288271D7B}" destId="{894A3E1D-FA5A-46F0-9025-81CFB00A53A0}" srcOrd="3" destOrd="0" presId="urn:microsoft.com/office/officeart/2018/2/layout/IconVerticalSolidList"/>
    <dgm:cxn modelId="{D505F685-94F1-4945-A1FE-85F169B819C5}" type="presParOf" srcId="{1B17F0E5-832C-497C-92C6-A9B288271D7B}" destId="{10B55845-E1E4-4581-94D7-DFB490CB707D}" srcOrd="4" destOrd="0" presId="urn:microsoft.com/office/officeart/2018/2/layout/IconVerticalSolidList"/>
    <dgm:cxn modelId="{3F67E3B7-DF56-4688-A554-3961BE30FB61}" type="presParOf" srcId="{10B55845-E1E4-4581-94D7-DFB490CB707D}" destId="{239332A5-55E8-4CD3-A1F1-FBFBE84C7B4F}" srcOrd="0" destOrd="0" presId="urn:microsoft.com/office/officeart/2018/2/layout/IconVerticalSolidList"/>
    <dgm:cxn modelId="{B472E2CB-AA34-4449-9D8B-8238EA9A5E70}" type="presParOf" srcId="{10B55845-E1E4-4581-94D7-DFB490CB707D}" destId="{7B07B2BB-F5A6-4CB9-93C9-5860A96A5B86}" srcOrd="1" destOrd="0" presId="urn:microsoft.com/office/officeart/2018/2/layout/IconVerticalSolidList"/>
    <dgm:cxn modelId="{D4C36C00-D634-4AF1-8E91-BC0D59975B8D}" type="presParOf" srcId="{10B55845-E1E4-4581-94D7-DFB490CB707D}" destId="{7DC93DF0-400D-4DA2-B1F3-26B508389282}" srcOrd="2" destOrd="0" presId="urn:microsoft.com/office/officeart/2018/2/layout/IconVerticalSolidList"/>
    <dgm:cxn modelId="{8C525BEA-B9FE-4177-9A50-01AEB79D026A}" type="presParOf" srcId="{10B55845-E1E4-4581-94D7-DFB490CB707D}" destId="{DE9391BB-5872-49F2-9055-29FE68776C69}" srcOrd="3" destOrd="0" presId="urn:microsoft.com/office/officeart/2018/2/layout/IconVerticalSolidList"/>
    <dgm:cxn modelId="{37AD5F65-9CF8-4152-B195-1A87E10FA005}" type="presParOf" srcId="{1B17F0E5-832C-497C-92C6-A9B288271D7B}" destId="{5EFE2B4A-0718-4C3A-A0A6-94B52FDC2970}" srcOrd="5" destOrd="0" presId="urn:microsoft.com/office/officeart/2018/2/layout/IconVerticalSolidList"/>
    <dgm:cxn modelId="{7C24AB03-EF4E-451A-91E4-48F15DEC2358}" type="presParOf" srcId="{1B17F0E5-832C-497C-92C6-A9B288271D7B}" destId="{82D6CBD4-EC31-4E4A-87EF-181AED5625B8}" srcOrd="6" destOrd="0" presId="urn:microsoft.com/office/officeart/2018/2/layout/IconVerticalSolidList"/>
    <dgm:cxn modelId="{8D531EDF-8E88-43B2-8E0D-27C18DEF5064}" type="presParOf" srcId="{82D6CBD4-EC31-4E4A-87EF-181AED5625B8}" destId="{0033355B-8947-45D2-B76B-EADA4E7FD601}" srcOrd="0" destOrd="0" presId="urn:microsoft.com/office/officeart/2018/2/layout/IconVerticalSolidList"/>
    <dgm:cxn modelId="{F0E4BFFA-B562-45D1-A039-EFC3D13016A2}" type="presParOf" srcId="{82D6CBD4-EC31-4E4A-87EF-181AED5625B8}" destId="{FEFFA83A-494E-48CB-8A67-D5CBB4837BC2}" srcOrd="1" destOrd="0" presId="urn:microsoft.com/office/officeart/2018/2/layout/IconVerticalSolidList"/>
    <dgm:cxn modelId="{C8A2F67A-32B1-4383-A085-F2046DE7BE90}" type="presParOf" srcId="{82D6CBD4-EC31-4E4A-87EF-181AED5625B8}" destId="{F5582175-ED8D-429A-A95C-648A7DB28B40}" srcOrd="2" destOrd="0" presId="urn:microsoft.com/office/officeart/2018/2/layout/IconVerticalSolidList"/>
    <dgm:cxn modelId="{D1AE64A1-F5D7-4458-B6CA-8D853FC1F651}" type="presParOf" srcId="{82D6CBD4-EC31-4E4A-87EF-181AED5625B8}" destId="{477E8ED1-9E81-4A55-807C-799EAA06141A}" srcOrd="3" destOrd="0" presId="urn:microsoft.com/office/officeart/2018/2/layout/IconVerticalSolidList"/>
    <dgm:cxn modelId="{3FF6CA86-0779-4170-8BB0-80E6E0BB7A56}" type="presParOf" srcId="{1B17F0E5-832C-497C-92C6-A9B288271D7B}" destId="{6C8758A2-0CA6-4F24-9105-045CC152DB35}" srcOrd="7" destOrd="0" presId="urn:microsoft.com/office/officeart/2018/2/layout/IconVerticalSolidList"/>
    <dgm:cxn modelId="{5210C43E-2564-4B11-8611-633CF24162AB}" type="presParOf" srcId="{1B17F0E5-832C-497C-92C6-A9B288271D7B}" destId="{FF53FE73-35DB-4C22-AD1F-5BBEA7EC86C8}" srcOrd="8" destOrd="0" presId="urn:microsoft.com/office/officeart/2018/2/layout/IconVerticalSolidList"/>
    <dgm:cxn modelId="{5228A959-82F7-4381-B839-2595782E7EEF}" type="presParOf" srcId="{FF53FE73-35DB-4C22-AD1F-5BBEA7EC86C8}" destId="{C3BA0CA8-350F-4F0F-8F11-995F3BDB7870}" srcOrd="0" destOrd="0" presId="urn:microsoft.com/office/officeart/2018/2/layout/IconVerticalSolidList"/>
    <dgm:cxn modelId="{12F5ABE9-9AD4-4BA6-A66C-A7721D768E10}" type="presParOf" srcId="{FF53FE73-35DB-4C22-AD1F-5BBEA7EC86C8}" destId="{2EAC5B7B-6A3D-4BC8-B924-2C28B1AD793C}" srcOrd="1" destOrd="0" presId="urn:microsoft.com/office/officeart/2018/2/layout/IconVerticalSolidList"/>
    <dgm:cxn modelId="{01BFA8CE-52C0-446B-8A52-4BF5C928D213}" type="presParOf" srcId="{FF53FE73-35DB-4C22-AD1F-5BBEA7EC86C8}" destId="{8DA0706D-A377-4459-92F1-792EF49A50D2}" srcOrd="2" destOrd="0" presId="urn:microsoft.com/office/officeart/2018/2/layout/IconVerticalSolidList"/>
    <dgm:cxn modelId="{9D615570-99D9-45D7-A255-0CA1E89E3B2A}" type="presParOf" srcId="{FF53FE73-35DB-4C22-AD1F-5BBEA7EC86C8}" destId="{7F14DD96-BAFD-4FF4-A01B-EC37E71CCB8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C617E0-93CE-4028-BCF7-9D9FF36076D6}" type="doc">
      <dgm:prSet loTypeId="urn:microsoft.com/office/officeart/2005/8/layout/default" loCatId="list" qsTypeId="urn:microsoft.com/office/officeart/2005/8/quickstyle/simple5" qsCatId="simple" csTypeId="urn:microsoft.com/office/officeart/2005/8/colors/colorful5" csCatId="colorful" phldr="1"/>
      <dgm:spPr/>
      <dgm:t>
        <a:bodyPr/>
        <a:lstStyle/>
        <a:p>
          <a:endParaRPr lang="en-US"/>
        </a:p>
      </dgm:t>
    </dgm:pt>
    <dgm:pt modelId="{605F8F71-9577-444C-93D8-A8748D2E1D7A}">
      <dgm:prSet custT="1"/>
      <dgm:spPr/>
      <dgm:t>
        <a:bodyPr/>
        <a:lstStyle/>
        <a:p>
          <a:r>
            <a:rPr lang="en-US" sz="2000"/>
            <a:t>Maintained, wide, flat footpaths and pavements</a:t>
          </a:r>
        </a:p>
      </dgm:t>
    </dgm:pt>
    <dgm:pt modelId="{0C75C312-40F9-4F77-9062-F9E85C49F931}" type="parTrans" cxnId="{D26F46A7-236F-45D0-A9C0-436ED4E59453}">
      <dgm:prSet/>
      <dgm:spPr/>
      <dgm:t>
        <a:bodyPr/>
        <a:lstStyle/>
        <a:p>
          <a:endParaRPr lang="en-US"/>
        </a:p>
      </dgm:t>
    </dgm:pt>
    <dgm:pt modelId="{CD06F2B5-53F2-4533-895F-348B378DD386}" type="sibTrans" cxnId="{D26F46A7-236F-45D0-A9C0-436ED4E59453}">
      <dgm:prSet/>
      <dgm:spPr/>
      <dgm:t>
        <a:bodyPr/>
        <a:lstStyle/>
        <a:p>
          <a:endParaRPr lang="en-US"/>
        </a:p>
      </dgm:t>
    </dgm:pt>
    <dgm:pt modelId="{2C2D65FE-F505-4CA8-8B62-3B61E6FE948C}">
      <dgm:prSet custT="1"/>
      <dgm:spPr/>
      <dgm:t>
        <a:bodyPr/>
        <a:lstStyle/>
        <a:p>
          <a:r>
            <a:rPr lang="en-US" sz="2000"/>
            <a:t>Pedestrian crossings and traffic segregation</a:t>
          </a:r>
        </a:p>
      </dgm:t>
    </dgm:pt>
    <dgm:pt modelId="{4D9933D8-0056-406D-8A7F-B85A6F3CFC2E}" type="parTrans" cxnId="{757F3E48-2B6D-47E8-8292-1921B3E61BB8}">
      <dgm:prSet/>
      <dgm:spPr/>
      <dgm:t>
        <a:bodyPr/>
        <a:lstStyle/>
        <a:p>
          <a:endParaRPr lang="en-US"/>
        </a:p>
      </dgm:t>
    </dgm:pt>
    <dgm:pt modelId="{8741F1BE-7DA0-4C92-A870-A30964E93F26}" type="sibTrans" cxnId="{757F3E48-2B6D-47E8-8292-1921B3E61BB8}">
      <dgm:prSet/>
      <dgm:spPr/>
      <dgm:t>
        <a:bodyPr/>
        <a:lstStyle/>
        <a:p>
          <a:endParaRPr lang="en-US"/>
        </a:p>
      </dgm:t>
    </dgm:pt>
    <dgm:pt modelId="{3BFA35A7-F3BC-4FB0-BABA-10106712176C}">
      <dgm:prSet custT="1"/>
      <dgm:spPr/>
      <dgm:t>
        <a:bodyPr/>
        <a:lstStyle/>
        <a:p>
          <a:r>
            <a:rPr lang="en-US" sz="2000"/>
            <a:t>Public bathroom facilities </a:t>
          </a:r>
        </a:p>
      </dgm:t>
    </dgm:pt>
    <dgm:pt modelId="{4B90FD65-83DB-4581-8F32-1E8D77E59B2D}" type="parTrans" cxnId="{5E9AE70E-AD29-41CD-9709-19FB52EA425F}">
      <dgm:prSet/>
      <dgm:spPr/>
      <dgm:t>
        <a:bodyPr/>
        <a:lstStyle/>
        <a:p>
          <a:endParaRPr lang="en-US"/>
        </a:p>
      </dgm:t>
    </dgm:pt>
    <dgm:pt modelId="{6F04B61D-C01A-44D6-8E5A-39B2FFC25674}" type="sibTrans" cxnId="{5E9AE70E-AD29-41CD-9709-19FB52EA425F}">
      <dgm:prSet/>
      <dgm:spPr/>
      <dgm:t>
        <a:bodyPr/>
        <a:lstStyle/>
        <a:p>
          <a:endParaRPr lang="en-US"/>
        </a:p>
      </dgm:t>
    </dgm:pt>
    <dgm:pt modelId="{D9C9308A-E44D-4B55-A16E-5B154C45854E}">
      <dgm:prSet phldr="0" custT="1"/>
      <dgm:spPr/>
      <dgm:t>
        <a:bodyPr/>
        <a:lstStyle/>
        <a:p>
          <a:r>
            <a:rPr lang="en-US" sz="2000">
              <a:latin typeface="Aptos Display" panose="02110004020202020204"/>
            </a:rPr>
            <a:t>Benches / resting places</a:t>
          </a:r>
          <a:endParaRPr lang="en-US" sz="2000"/>
        </a:p>
      </dgm:t>
    </dgm:pt>
    <dgm:pt modelId="{5B723BE0-5D85-456E-BB27-41C7286B5DC8}" type="parTrans" cxnId="{B26E3BE9-70B3-4124-B007-8CDCD2EB5020}">
      <dgm:prSet/>
      <dgm:spPr/>
      <dgm:t>
        <a:bodyPr/>
        <a:lstStyle/>
        <a:p>
          <a:endParaRPr lang="en-US"/>
        </a:p>
      </dgm:t>
    </dgm:pt>
    <dgm:pt modelId="{6A6B01AA-5341-4977-A263-061B97C4835A}" type="sibTrans" cxnId="{B26E3BE9-70B3-4124-B007-8CDCD2EB5020}">
      <dgm:prSet/>
      <dgm:spPr/>
      <dgm:t>
        <a:bodyPr/>
        <a:lstStyle/>
        <a:p>
          <a:endParaRPr lang="en-US"/>
        </a:p>
      </dgm:t>
    </dgm:pt>
    <dgm:pt modelId="{2EF89A72-B5D0-457F-BA45-4373259305C2}">
      <dgm:prSet custT="1"/>
      <dgm:spPr/>
      <dgm:t>
        <a:bodyPr/>
        <a:lstStyle/>
        <a:p>
          <a:r>
            <a:rPr lang="en-US" sz="2000"/>
            <a:t>Feeling of safety</a:t>
          </a:r>
        </a:p>
      </dgm:t>
    </dgm:pt>
    <dgm:pt modelId="{5F13F43C-CC3C-41C5-98B8-D0C41C095BAD}" type="parTrans" cxnId="{F0E57A0F-86CC-4B6B-9BD1-0F15E9C3B735}">
      <dgm:prSet/>
      <dgm:spPr/>
      <dgm:t>
        <a:bodyPr/>
        <a:lstStyle/>
        <a:p>
          <a:endParaRPr lang="en-US"/>
        </a:p>
      </dgm:t>
    </dgm:pt>
    <dgm:pt modelId="{7DAD950C-9C4A-40D1-9553-BC53961580E8}" type="sibTrans" cxnId="{F0E57A0F-86CC-4B6B-9BD1-0F15E9C3B735}">
      <dgm:prSet/>
      <dgm:spPr/>
      <dgm:t>
        <a:bodyPr/>
        <a:lstStyle/>
        <a:p>
          <a:endParaRPr lang="en-US"/>
        </a:p>
      </dgm:t>
    </dgm:pt>
    <dgm:pt modelId="{2C95A33A-03B0-4381-968D-388DB8BFCC41}">
      <dgm:prSet phldr="0" custT="1"/>
      <dgm:spPr/>
      <dgm:t>
        <a:bodyPr/>
        <a:lstStyle/>
        <a:p>
          <a:r>
            <a:rPr lang="en-US" sz="2000">
              <a:latin typeface="Aptos Display" panose="02110004020202020204"/>
            </a:rPr>
            <a:t>Public transport</a:t>
          </a:r>
        </a:p>
      </dgm:t>
    </dgm:pt>
    <dgm:pt modelId="{8A33A975-C406-4C90-8A8D-C2D843CE0669}" type="parTrans" cxnId="{E6134EB3-B83E-4A03-BE03-4572873251C8}">
      <dgm:prSet/>
      <dgm:spPr/>
      <dgm:t>
        <a:bodyPr/>
        <a:lstStyle/>
        <a:p>
          <a:endParaRPr lang="en-GB"/>
        </a:p>
      </dgm:t>
    </dgm:pt>
    <dgm:pt modelId="{366FF770-07C5-43AA-B4C8-ABA588FE0E09}" type="sibTrans" cxnId="{E6134EB3-B83E-4A03-BE03-4572873251C8}">
      <dgm:prSet/>
      <dgm:spPr/>
      <dgm:t>
        <a:bodyPr/>
        <a:lstStyle/>
        <a:p>
          <a:endParaRPr lang="en-US"/>
        </a:p>
      </dgm:t>
    </dgm:pt>
    <dgm:pt modelId="{5C403609-CAF3-40AA-9218-4E6866B3601E}" type="pres">
      <dgm:prSet presAssocID="{4AC617E0-93CE-4028-BCF7-9D9FF36076D6}" presName="diagram" presStyleCnt="0">
        <dgm:presLayoutVars>
          <dgm:dir/>
          <dgm:resizeHandles val="exact"/>
        </dgm:presLayoutVars>
      </dgm:prSet>
      <dgm:spPr/>
    </dgm:pt>
    <dgm:pt modelId="{C5CC3DD5-61AB-40F6-A1A0-920E01580A13}" type="pres">
      <dgm:prSet presAssocID="{605F8F71-9577-444C-93D8-A8748D2E1D7A}" presName="node" presStyleLbl="node1" presStyleIdx="0" presStyleCnt="6">
        <dgm:presLayoutVars>
          <dgm:bulletEnabled val="1"/>
        </dgm:presLayoutVars>
      </dgm:prSet>
      <dgm:spPr/>
    </dgm:pt>
    <dgm:pt modelId="{CE08CDCF-DF01-4CA0-BAFB-FCC6394AD531}" type="pres">
      <dgm:prSet presAssocID="{CD06F2B5-53F2-4533-895F-348B378DD386}" presName="sibTrans" presStyleCnt="0"/>
      <dgm:spPr/>
    </dgm:pt>
    <dgm:pt modelId="{4E561399-1385-44A8-B92C-F00926398DDA}" type="pres">
      <dgm:prSet presAssocID="{2C2D65FE-F505-4CA8-8B62-3B61E6FE948C}" presName="node" presStyleLbl="node1" presStyleIdx="1" presStyleCnt="6">
        <dgm:presLayoutVars>
          <dgm:bulletEnabled val="1"/>
        </dgm:presLayoutVars>
      </dgm:prSet>
      <dgm:spPr/>
    </dgm:pt>
    <dgm:pt modelId="{54CDAF34-20D3-4089-8522-CD0EFF2ECC09}" type="pres">
      <dgm:prSet presAssocID="{8741F1BE-7DA0-4C92-A870-A30964E93F26}" presName="sibTrans" presStyleCnt="0"/>
      <dgm:spPr/>
    </dgm:pt>
    <dgm:pt modelId="{D1E1C828-CAC4-46AF-B76A-4E586B9D44E6}" type="pres">
      <dgm:prSet presAssocID="{3BFA35A7-F3BC-4FB0-BABA-10106712176C}" presName="node" presStyleLbl="node1" presStyleIdx="2" presStyleCnt="6">
        <dgm:presLayoutVars>
          <dgm:bulletEnabled val="1"/>
        </dgm:presLayoutVars>
      </dgm:prSet>
      <dgm:spPr/>
    </dgm:pt>
    <dgm:pt modelId="{C1B0690E-AE18-401F-9E60-565C4A240E1E}" type="pres">
      <dgm:prSet presAssocID="{6F04B61D-C01A-44D6-8E5A-39B2FFC25674}" presName="sibTrans" presStyleCnt="0"/>
      <dgm:spPr/>
    </dgm:pt>
    <dgm:pt modelId="{9B0A01F9-547C-45D3-8672-270B35A42961}" type="pres">
      <dgm:prSet presAssocID="{D9C9308A-E44D-4B55-A16E-5B154C45854E}" presName="node" presStyleLbl="node1" presStyleIdx="3" presStyleCnt="6">
        <dgm:presLayoutVars>
          <dgm:bulletEnabled val="1"/>
        </dgm:presLayoutVars>
      </dgm:prSet>
      <dgm:spPr/>
    </dgm:pt>
    <dgm:pt modelId="{F6AFE736-B361-4690-9EC3-E1A67572A818}" type="pres">
      <dgm:prSet presAssocID="{6A6B01AA-5341-4977-A263-061B97C4835A}" presName="sibTrans" presStyleCnt="0"/>
      <dgm:spPr/>
    </dgm:pt>
    <dgm:pt modelId="{28E264C8-A472-4B7F-AA96-7B16D6DBFB6C}" type="pres">
      <dgm:prSet presAssocID="{2EF89A72-B5D0-457F-BA45-4373259305C2}" presName="node" presStyleLbl="node1" presStyleIdx="4" presStyleCnt="6">
        <dgm:presLayoutVars>
          <dgm:bulletEnabled val="1"/>
        </dgm:presLayoutVars>
      </dgm:prSet>
      <dgm:spPr/>
    </dgm:pt>
    <dgm:pt modelId="{CBE3DE5D-7472-4A6A-87C5-F0C4503BEC58}" type="pres">
      <dgm:prSet presAssocID="{7DAD950C-9C4A-40D1-9553-BC53961580E8}" presName="sibTrans" presStyleCnt="0"/>
      <dgm:spPr/>
    </dgm:pt>
    <dgm:pt modelId="{F70DED9B-201B-478D-9CDC-B6A5888BC11E}" type="pres">
      <dgm:prSet presAssocID="{2C95A33A-03B0-4381-968D-388DB8BFCC41}" presName="node" presStyleLbl="node1" presStyleIdx="5" presStyleCnt="6">
        <dgm:presLayoutVars>
          <dgm:bulletEnabled val="1"/>
        </dgm:presLayoutVars>
      </dgm:prSet>
      <dgm:spPr/>
    </dgm:pt>
  </dgm:ptLst>
  <dgm:cxnLst>
    <dgm:cxn modelId="{12455403-25F6-4BB6-8F24-94E79F090DE0}" type="presOf" srcId="{605F8F71-9577-444C-93D8-A8748D2E1D7A}" destId="{C5CC3DD5-61AB-40F6-A1A0-920E01580A13}" srcOrd="0" destOrd="0" presId="urn:microsoft.com/office/officeart/2005/8/layout/default"/>
    <dgm:cxn modelId="{5E9AE70E-AD29-41CD-9709-19FB52EA425F}" srcId="{4AC617E0-93CE-4028-BCF7-9D9FF36076D6}" destId="{3BFA35A7-F3BC-4FB0-BABA-10106712176C}" srcOrd="2" destOrd="0" parTransId="{4B90FD65-83DB-4581-8F32-1E8D77E59B2D}" sibTransId="{6F04B61D-C01A-44D6-8E5A-39B2FFC25674}"/>
    <dgm:cxn modelId="{F0E57A0F-86CC-4B6B-9BD1-0F15E9C3B735}" srcId="{4AC617E0-93CE-4028-BCF7-9D9FF36076D6}" destId="{2EF89A72-B5D0-457F-BA45-4373259305C2}" srcOrd="4" destOrd="0" parTransId="{5F13F43C-CC3C-41C5-98B8-D0C41C095BAD}" sibTransId="{7DAD950C-9C4A-40D1-9553-BC53961580E8}"/>
    <dgm:cxn modelId="{F3EAE441-8B50-486F-8FC0-F9F252BF61E2}" type="presOf" srcId="{3BFA35A7-F3BC-4FB0-BABA-10106712176C}" destId="{D1E1C828-CAC4-46AF-B76A-4E586B9D44E6}" srcOrd="0" destOrd="0" presId="urn:microsoft.com/office/officeart/2005/8/layout/default"/>
    <dgm:cxn modelId="{757F3E48-2B6D-47E8-8292-1921B3E61BB8}" srcId="{4AC617E0-93CE-4028-BCF7-9D9FF36076D6}" destId="{2C2D65FE-F505-4CA8-8B62-3B61E6FE948C}" srcOrd="1" destOrd="0" parTransId="{4D9933D8-0056-406D-8A7F-B85A6F3CFC2E}" sibTransId="{8741F1BE-7DA0-4C92-A870-A30964E93F26}"/>
    <dgm:cxn modelId="{8D7FC576-F7D3-4964-94A4-9BE8B3140346}" type="presOf" srcId="{2EF89A72-B5D0-457F-BA45-4373259305C2}" destId="{28E264C8-A472-4B7F-AA96-7B16D6DBFB6C}" srcOrd="0" destOrd="0" presId="urn:microsoft.com/office/officeart/2005/8/layout/default"/>
    <dgm:cxn modelId="{4883B3A2-9B57-4FD7-9264-F04CA2102C02}" type="presOf" srcId="{4AC617E0-93CE-4028-BCF7-9D9FF36076D6}" destId="{5C403609-CAF3-40AA-9218-4E6866B3601E}" srcOrd="0" destOrd="0" presId="urn:microsoft.com/office/officeart/2005/8/layout/default"/>
    <dgm:cxn modelId="{D26F46A7-236F-45D0-A9C0-436ED4E59453}" srcId="{4AC617E0-93CE-4028-BCF7-9D9FF36076D6}" destId="{605F8F71-9577-444C-93D8-A8748D2E1D7A}" srcOrd="0" destOrd="0" parTransId="{0C75C312-40F9-4F77-9062-F9E85C49F931}" sibTransId="{CD06F2B5-53F2-4533-895F-348B378DD386}"/>
    <dgm:cxn modelId="{E6134EB3-B83E-4A03-BE03-4572873251C8}" srcId="{4AC617E0-93CE-4028-BCF7-9D9FF36076D6}" destId="{2C95A33A-03B0-4381-968D-388DB8BFCC41}" srcOrd="5" destOrd="0" parTransId="{8A33A975-C406-4C90-8A8D-C2D843CE0669}" sibTransId="{366FF770-07C5-43AA-B4C8-ABA588FE0E09}"/>
    <dgm:cxn modelId="{2744B7D4-1FCA-472E-B06A-C726FE627477}" type="presOf" srcId="{2C2D65FE-F505-4CA8-8B62-3B61E6FE948C}" destId="{4E561399-1385-44A8-B92C-F00926398DDA}" srcOrd="0" destOrd="0" presId="urn:microsoft.com/office/officeart/2005/8/layout/default"/>
    <dgm:cxn modelId="{081C3AE1-9194-4886-8850-074340E85E52}" type="presOf" srcId="{2C95A33A-03B0-4381-968D-388DB8BFCC41}" destId="{F70DED9B-201B-478D-9CDC-B6A5888BC11E}" srcOrd="0" destOrd="0" presId="urn:microsoft.com/office/officeart/2005/8/layout/default"/>
    <dgm:cxn modelId="{B26E3BE9-70B3-4124-B007-8CDCD2EB5020}" srcId="{4AC617E0-93CE-4028-BCF7-9D9FF36076D6}" destId="{D9C9308A-E44D-4B55-A16E-5B154C45854E}" srcOrd="3" destOrd="0" parTransId="{5B723BE0-5D85-456E-BB27-41C7286B5DC8}" sibTransId="{6A6B01AA-5341-4977-A263-061B97C4835A}"/>
    <dgm:cxn modelId="{9F871FF5-4D41-4C4E-8FD9-0059DE2BFF32}" type="presOf" srcId="{D9C9308A-E44D-4B55-A16E-5B154C45854E}" destId="{9B0A01F9-547C-45D3-8672-270B35A42961}" srcOrd="0" destOrd="0" presId="urn:microsoft.com/office/officeart/2005/8/layout/default"/>
    <dgm:cxn modelId="{4CD5E17E-CD2E-41E1-8985-FEDEE44AC757}" type="presParOf" srcId="{5C403609-CAF3-40AA-9218-4E6866B3601E}" destId="{C5CC3DD5-61AB-40F6-A1A0-920E01580A13}" srcOrd="0" destOrd="0" presId="urn:microsoft.com/office/officeart/2005/8/layout/default"/>
    <dgm:cxn modelId="{ADE8BA1F-5D9D-47E9-8208-3D61725FB8CC}" type="presParOf" srcId="{5C403609-CAF3-40AA-9218-4E6866B3601E}" destId="{CE08CDCF-DF01-4CA0-BAFB-FCC6394AD531}" srcOrd="1" destOrd="0" presId="urn:microsoft.com/office/officeart/2005/8/layout/default"/>
    <dgm:cxn modelId="{A707EA19-15A5-474B-BEB8-F8AA4F86F81E}" type="presParOf" srcId="{5C403609-CAF3-40AA-9218-4E6866B3601E}" destId="{4E561399-1385-44A8-B92C-F00926398DDA}" srcOrd="2" destOrd="0" presId="urn:microsoft.com/office/officeart/2005/8/layout/default"/>
    <dgm:cxn modelId="{7A53DD87-116C-41F9-9343-54D685ACF68C}" type="presParOf" srcId="{5C403609-CAF3-40AA-9218-4E6866B3601E}" destId="{54CDAF34-20D3-4089-8522-CD0EFF2ECC09}" srcOrd="3" destOrd="0" presId="urn:microsoft.com/office/officeart/2005/8/layout/default"/>
    <dgm:cxn modelId="{37072065-D699-451D-9C9F-D28429D6397B}" type="presParOf" srcId="{5C403609-CAF3-40AA-9218-4E6866B3601E}" destId="{D1E1C828-CAC4-46AF-B76A-4E586B9D44E6}" srcOrd="4" destOrd="0" presId="urn:microsoft.com/office/officeart/2005/8/layout/default"/>
    <dgm:cxn modelId="{86458078-72E0-492F-AF5E-A80D1700C5B6}" type="presParOf" srcId="{5C403609-CAF3-40AA-9218-4E6866B3601E}" destId="{C1B0690E-AE18-401F-9E60-565C4A240E1E}" srcOrd="5" destOrd="0" presId="urn:microsoft.com/office/officeart/2005/8/layout/default"/>
    <dgm:cxn modelId="{6E3D0309-4A42-44EF-979F-5593A200ABB7}" type="presParOf" srcId="{5C403609-CAF3-40AA-9218-4E6866B3601E}" destId="{9B0A01F9-547C-45D3-8672-270B35A42961}" srcOrd="6" destOrd="0" presId="urn:microsoft.com/office/officeart/2005/8/layout/default"/>
    <dgm:cxn modelId="{EE9F79F4-83F4-4717-8E94-4D20A6C4E555}" type="presParOf" srcId="{5C403609-CAF3-40AA-9218-4E6866B3601E}" destId="{F6AFE736-B361-4690-9EC3-E1A67572A818}" srcOrd="7" destOrd="0" presId="urn:microsoft.com/office/officeart/2005/8/layout/default"/>
    <dgm:cxn modelId="{12886FEA-C8B9-4C89-8AF7-F40D6D3D9548}" type="presParOf" srcId="{5C403609-CAF3-40AA-9218-4E6866B3601E}" destId="{28E264C8-A472-4B7F-AA96-7B16D6DBFB6C}" srcOrd="8" destOrd="0" presId="urn:microsoft.com/office/officeart/2005/8/layout/default"/>
    <dgm:cxn modelId="{1D33D108-DCCF-4645-BF56-F81A18DF7070}" type="presParOf" srcId="{5C403609-CAF3-40AA-9218-4E6866B3601E}" destId="{CBE3DE5D-7472-4A6A-87C5-F0C4503BEC58}" srcOrd="9" destOrd="0" presId="urn:microsoft.com/office/officeart/2005/8/layout/default"/>
    <dgm:cxn modelId="{977BA877-D228-476D-BE9A-56BC2CB052F0}" type="presParOf" srcId="{5C403609-CAF3-40AA-9218-4E6866B3601E}" destId="{F70DED9B-201B-478D-9CDC-B6A5888BC11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6A410C-876C-440A-AA31-723390305846}">
      <dsp:nvSpPr>
        <dsp:cNvPr id="0" name=""/>
        <dsp:cNvSpPr/>
      </dsp:nvSpPr>
      <dsp:spPr>
        <a:xfrm>
          <a:off x="0" y="6057"/>
          <a:ext cx="10515600" cy="7470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BB4C3D-D8CD-4BFB-867B-FE86A4F46C49}">
      <dsp:nvSpPr>
        <dsp:cNvPr id="0" name=""/>
        <dsp:cNvSpPr/>
      </dsp:nvSpPr>
      <dsp:spPr>
        <a:xfrm>
          <a:off x="225978" y="174140"/>
          <a:ext cx="411271" cy="410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CE62F2-A097-42A7-99C2-3496F8C0F70F}">
      <dsp:nvSpPr>
        <dsp:cNvPr id="0" name=""/>
        <dsp:cNvSpPr/>
      </dsp:nvSpPr>
      <dsp:spPr>
        <a:xfrm>
          <a:off x="863227" y="6057"/>
          <a:ext cx="9626226" cy="79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03" tIns="84003" rIns="84003" bIns="84003" numCol="1" spcCol="1270" anchor="ctr" anchorCtr="0">
          <a:noAutofit/>
        </a:bodyPr>
        <a:lstStyle/>
        <a:p>
          <a:pPr marL="0" lvl="0" indent="0" algn="l" defTabSz="800100">
            <a:lnSpc>
              <a:spcPct val="100000"/>
            </a:lnSpc>
            <a:spcBef>
              <a:spcPct val="0"/>
            </a:spcBef>
            <a:spcAft>
              <a:spcPct val="35000"/>
            </a:spcAft>
            <a:buNone/>
          </a:pPr>
          <a:r>
            <a:rPr lang="en-US" sz="1800" kern="1200"/>
            <a:t>OS definition of a high street, a minimum of </a:t>
          </a:r>
          <a:r>
            <a:rPr lang="en-US" sz="1800" b="1" kern="1200"/>
            <a:t>15</a:t>
          </a:r>
          <a:r>
            <a:rPr lang="en-US" sz="1800" kern="1200"/>
            <a:t> retail establishments with </a:t>
          </a:r>
          <a:r>
            <a:rPr lang="en-US" sz="1800" b="1" kern="1200"/>
            <a:t>150m</a:t>
          </a:r>
          <a:r>
            <a:rPr lang="en-US" sz="1800" kern="1200"/>
            <a:t> of each other</a:t>
          </a:r>
        </a:p>
      </dsp:txBody>
      <dsp:txXfrm>
        <a:off x="863227" y="6057"/>
        <a:ext cx="9626226" cy="793725"/>
      </dsp:txXfrm>
    </dsp:sp>
    <dsp:sp modelId="{5463919B-1BC1-4E99-96B2-623770C905A8}">
      <dsp:nvSpPr>
        <dsp:cNvPr id="0" name=""/>
        <dsp:cNvSpPr/>
      </dsp:nvSpPr>
      <dsp:spPr>
        <a:xfrm>
          <a:off x="0" y="998214"/>
          <a:ext cx="10515600" cy="7470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3FFFC4-4CC0-46C1-B681-56F597B33CCA}">
      <dsp:nvSpPr>
        <dsp:cNvPr id="0" name=""/>
        <dsp:cNvSpPr/>
      </dsp:nvSpPr>
      <dsp:spPr>
        <a:xfrm>
          <a:off x="225978" y="1166297"/>
          <a:ext cx="411271" cy="4108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07801A-8C37-4885-AC09-537F28DB7964}">
      <dsp:nvSpPr>
        <dsp:cNvPr id="0" name=""/>
        <dsp:cNvSpPr/>
      </dsp:nvSpPr>
      <dsp:spPr>
        <a:xfrm>
          <a:off x="863227" y="998214"/>
          <a:ext cx="9626226" cy="79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03" tIns="84003" rIns="84003" bIns="84003" numCol="1" spcCol="1270" anchor="ctr" anchorCtr="0">
          <a:noAutofit/>
        </a:bodyPr>
        <a:lstStyle/>
        <a:p>
          <a:pPr marL="0" lvl="0" indent="0" algn="l" defTabSz="622300">
            <a:lnSpc>
              <a:spcPct val="100000"/>
            </a:lnSpc>
            <a:spcBef>
              <a:spcPct val="0"/>
            </a:spcBef>
            <a:spcAft>
              <a:spcPct val="35000"/>
            </a:spcAft>
            <a:buNone/>
          </a:pPr>
          <a:r>
            <a:rPr lang="en-US" sz="1400" b="1" kern="1200"/>
            <a:t>DB Scan</a:t>
          </a:r>
          <a:r>
            <a:rPr lang="en-US" sz="1400" kern="1200"/>
            <a:t>: better suited for this type of spatial clustering than k-means due to the </a:t>
          </a:r>
          <a:r>
            <a:rPr lang="en-US" sz="1400" b="1" kern="1200"/>
            <a:t>non-uniform shape</a:t>
          </a:r>
          <a:r>
            <a:rPr lang="en-US" sz="1400" kern="1200"/>
            <a:t> of highstreets, the presence of lone establishments that need not be in a cluster, and the </a:t>
          </a:r>
          <a:r>
            <a:rPr lang="en-US" sz="1400" b="1" kern="1200"/>
            <a:t>unknown quantity of highstreets</a:t>
          </a:r>
          <a:r>
            <a:rPr lang="en-US" sz="1400" kern="1200"/>
            <a:t>; do not need to specify cluster number</a:t>
          </a:r>
        </a:p>
      </dsp:txBody>
      <dsp:txXfrm>
        <a:off x="863227" y="998214"/>
        <a:ext cx="9626226" cy="793725"/>
      </dsp:txXfrm>
    </dsp:sp>
    <dsp:sp modelId="{239332A5-55E8-4CD3-A1F1-FBFBE84C7B4F}">
      <dsp:nvSpPr>
        <dsp:cNvPr id="0" name=""/>
        <dsp:cNvSpPr/>
      </dsp:nvSpPr>
      <dsp:spPr>
        <a:xfrm>
          <a:off x="0" y="1990370"/>
          <a:ext cx="10515600" cy="7470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07B2BB-F5A6-4CB9-93C9-5860A96A5B86}">
      <dsp:nvSpPr>
        <dsp:cNvPr id="0" name=""/>
        <dsp:cNvSpPr/>
      </dsp:nvSpPr>
      <dsp:spPr>
        <a:xfrm>
          <a:off x="225978" y="2158453"/>
          <a:ext cx="411271" cy="4108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9391BB-5872-49F2-9055-29FE68776C69}">
      <dsp:nvSpPr>
        <dsp:cNvPr id="0" name=""/>
        <dsp:cNvSpPr/>
      </dsp:nvSpPr>
      <dsp:spPr>
        <a:xfrm>
          <a:off x="863227" y="1990370"/>
          <a:ext cx="9626226" cy="79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03" tIns="84003" rIns="84003" bIns="84003" numCol="1" spcCol="1270" anchor="ctr" anchorCtr="0">
          <a:noAutofit/>
        </a:bodyPr>
        <a:lstStyle/>
        <a:p>
          <a:pPr marL="0" lvl="0" indent="0" algn="l" defTabSz="844550">
            <a:lnSpc>
              <a:spcPct val="100000"/>
            </a:lnSpc>
            <a:spcBef>
              <a:spcPct val="0"/>
            </a:spcBef>
            <a:spcAft>
              <a:spcPct val="35000"/>
            </a:spcAft>
            <a:buNone/>
          </a:pPr>
          <a:r>
            <a:rPr lang="en-US" sz="1900" kern="1200"/>
            <a:t>Parameters; </a:t>
          </a:r>
          <a:r>
            <a:rPr lang="en-US" sz="1900" b="1" kern="1200"/>
            <a:t>ε</a:t>
          </a:r>
          <a:r>
            <a:rPr lang="en-US" sz="1900" kern="1200"/>
            <a:t> = 0.15/6371 (km radian</a:t>
          </a:r>
          <a:r>
            <a:rPr lang="en-US" sz="1900" kern="1200" baseline="30000"/>
            <a:t>-1</a:t>
          </a:r>
          <a:r>
            <a:rPr lang="en-US" sz="1900" kern="1200"/>
            <a:t>) equiv. 150m,  haversine distances, MinPts = 15</a:t>
          </a:r>
        </a:p>
      </dsp:txBody>
      <dsp:txXfrm>
        <a:off x="863227" y="1990370"/>
        <a:ext cx="9626226" cy="793725"/>
      </dsp:txXfrm>
    </dsp:sp>
    <dsp:sp modelId="{0033355B-8947-45D2-B76B-EADA4E7FD601}">
      <dsp:nvSpPr>
        <dsp:cNvPr id="0" name=""/>
        <dsp:cNvSpPr/>
      </dsp:nvSpPr>
      <dsp:spPr>
        <a:xfrm>
          <a:off x="0" y="2982526"/>
          <a:ext cx="10515600" cy="74703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FFA83A-494E-48CB-8A67-D5CBB4837BC2}">
      <dsp:nvSpPr>
        <dsp:cNvPr id="0" name=""/>
        <dsp:cNvSpPr/>
      </dsp:nvSpPr>
      <dsp:spPr>
        <a:xfrm>
          <a:off x="225978" y="3150609"/>
          <a:ext cx="411271" cy="4108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7E8ED1-9E81-4A55-807C-799EAA06141A}">
      <dsp:nvSpPr>
        <dsp:cNvPr id="0" name=""/>
        <dsp:cNvSpPr/>
      </dsp:nvSpPr>
      <dsp:spPr>
        <a:xfrm>
          <a:off x="863227" y="2982526"/>
          <a:ext cx="9626226" cy="79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03" tIns="84003" rIns="84003" bIns="84003" numCol="1" spcCol="1270" anchor="ctr" anchorCtr="0">
          <a:noAutofit/>
        </a:bodyPr>
        <a:lstStyle/>
        <a:p>
          <a:pPr marL="0" lvl="0" indent="0" algn="l" defTabSz="844550">
            <a:lnSpc>
              <a:spcPct val="100000"/>
            </a:lnSpc>
            <a:spcBef>
              <a:spcPct val="0"/>
            </a:spcBef>
            <a:spcAft>
              <a:spcPct val="35000"/>
            </a:spcAft>
            <a:buNone/>
          </a:pPr>
          <a:r>
            <a:rPr lang="en-US" sz="1900" kern="1200"/>
            <a:t>Algorithmic performance: Good for the inner suburbs and highstreets in residential areas, poor for the city centre, the whole of the central business district is classed in one cluster</a:t>
          </a:r>
        </a:p>
      </dsp:txBody>
      <dsp:txXfrm>
        <a:off x="863227" y="2982526"/>
        <a:ext cx="9626226" cy="793725"/>
      </dsp:txXfrm>
    </dsp:sp>
    <dsp:sp modelId="{C3BA0CA8-350F-4F0F-8F11-995F3BDB7870}">
      <dsp:nvSpPr>
        <dsp:cNvPr id="0" name=""/>
        <dsp:cNvSpPr/>
      </dsp:nvSpPr>
      <dsp:spPr>
        <a:xfrm>
          <a:off x="0" y="3974683"/>
          <a:ext cx="10515600" cy="747035"/>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AC5B7B-6A3D-4BC8-B924-2C28B1AD793C}">
      <dsp:nvSpPr>
        <dsp:cNvPr id="0" name=""/>
        <dsp:cNvSpPr/>
      </dsp:nvSpPr>
      <dsp:spPr>
        <a:xfrm>
          <a:off x="225978" y="4142766"/>
          <a:ext cx="411271" cy="41086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14DD96-BAFD-4FF4-A01B-EC37E71CCB86}">
      <dsp:nvSpPr>
        <dsp:cNvPr id="0" name=""/>
        <dsp:cNvSpPr/>
      </dsp:nvSpPr>
      <dsp:spPr>
        <a:xfrm>
          <a:off x="863227" y="3974683"/>
          <a:ext cx="9626226" cy="793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03" tIns="84003" rIns="84003" bIns="84003" numCol="1" spcCol="1270" anchor="ctr" anchorCtr="0">
          <a:noAutofit/>
        </a:bodyPr>
        <a:lstStyle/>
        <a:p>
          <a:pPr marL="0" lvl="0" indent="0" algn="l" defTabSz="844550">
            <a:lnSpc>
              <a:spcPct val="100000"/>
            </a:lnSpc>
            <a:spcBef>
              <a:spcPct val="0"/>
            </a:spcBef>
            <a:spcAft>
              <a:spcPct val="35000"/>
            </a:spcAft>
            <a:buNone/>
          </a:pPr>
          <a:r>
            <a:rPr lang="en-US" sz="1900" kern="1200"/>
            <a:t>Solution: rerun </a:t>
          </a:r>
          <a:r>
            <a:rPr lang="en-US" sz="1900" kern="1200" err="1"/>
            <a:t>DBScan</a:t>
          </a:r>
          <a:r>
            <a:rPr lang="en-US" sz="1900" kern="1200"/>
            <a:t> on subset of BD1 only, with a smaller </a:t>
          </a:r>
          <a:r>
            <a:rPr lang="en-US" sz="1900" b="1" kern="1200" err="1"/>
            <a:t>ε</a:t>
          </a:r>
          <a:r>
            <a:rPr lang="en-US" sz="1900" kern="1200"/>
            <a:t> value (75m); results in different clusters across different locations in the city centre</a:t>
          </a:r>
        </a:p>
      </dsp:txBody>
      <dsp:txXfrm>
        <a:off x="863227" y="3974683"/>
        <a:ext cx="9626226" cy="793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C3DD5-61AB-40F6-A1A0-920E01580A13}">
      <dsp:nvSpPr>
        <dsp:cNvPr id="0" name=""/>
        <dsp:cNvSpPr/>
      </dsp:nvSpPr>
      <dsp:spPr>
        <a:xfrm>
          <a:off x="0" y="22614"/>
          <a:ext cx="1830417" cy="109825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Maintained, wide, flat footpaths and pavements</a:t>
          </a:r>
        </a:p>
      </dsp:txBody>
      <dsp:txXfrm>
        <a:off x="0" y="22614"/>
        <a:ext cx="1830417" cy="1098250"/>
      </dsp:txXfrm>
    </dsp:sp>
    <dsp:sp modelId="{4E561399-1385-44A8-B92C-F00926398DDA}">
      <dsp:nvSpPr>
        <dsp:cNvPr id="0" name=""/>
        <dsp:cNvSpPr/>
      </dsp:nvSpPr>
      <dsp:spPr>
        <a:xfrm>
          <a:off x="2013459" y="22614"/>
          <a:ext cx="1830417" cy="1098250"/>
        </a:xfrm>
        <a:prstGeom prst="rect">
          <a:avLst/>
        </a:prstGeom>
        <a:gradFill rotWithShape="0">
          <a:gsLst>
            <a:gs pos="0">
              <a:schemeClr val="accent5">
                <a:hueOff val="-2430430"/>
                <a:satOff val="-165"/>
                <a:lumOff val="392"/>
                <a:alphaOff val="0"/>
                <a:satMod val="103000"/>
                <a:lumMod val="102000"/>
                <a:tint val="94000"/>
              </a:schemeClr>
            </a:gs>
            <a:gs pos="50000">
              <a:schemeClr val="accent5">
                <a:hueOff val="-2430430"/>
                <a:satOff val="-165"/>
                <a:lumOff val="392"/>
                <a:alphaOff val="0"/>
                <a:satMod val="110000"/>
                <a:lumMod val="100000"/>
                <a:shade val="100000"/>
              </a:schemeClr>
            </a:gs>
            <a:gs pos="100000">
              <a:schemeClr val="accent5">
                <a:hueOff val="-2430430"/>
                <a:satOff val="-165"/>
                <a:lumOff val="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Pedestrian crossings and traffic segregation</a:t>
          </a:r>
        </a:p>
      </dsp:txBody>
      <dsp:txXfrm>
        <a:off x="2013459" y="22614"/>
        <a:ext cx="1830417" cy="1098250"/>
      </dsp:txXfrm>
    </dsp:sp>
    <dsp:sp modelId="{D1E1C828-CAC4-46AF-B76A-4E586B9D44E6}">
      <dsp:nvSpPr>
        <dsp:cNvPr id="0" name=""/>
        <dsp:cNvSpPr/>
      </dsp:nvSpPr>
      <dsp:spPr>
        <a:xfrm>
          <a:off x="4026919" y="22614"/>
          <a:ext cx="1830417" cy="1098250"/>
        </a:xfrm>
        <a:prstGeom prst="rect">
          <a:avLst/>
        </a:prstGeom>
        <a:gradFill rotWithShape="0">
          <a:gsLst>
            <a:gs pos="0">
              <a:schemeClr val="accent5">
                <a:hueOff val="-4860860"/>
                <a:satOff val="-330"/>
                <a:lumOff val="784"/>
                <a:alphaOff val="0"/>
                <a:satMod val="103000"/>
                <a:lumMod val="102000"/>
                <a:tint val="94000"/>
              </a:schemeClr>
            </a:gs>
            <a:gs pos="50000">
              <a:schemeClr val="accent5">
                <a:hueOff val="-4860860"/>
                <a:satOff val="-330"/>
                <a:lumOff val="784"/>
                <a:alphaOff val="0"/>
                <a:satMod val="110000"/>
                <a:lumMod val="100000"/>
                <a:shade val="100000"/>
              </a:schemeClr>
            </a:gs>
            <a:gs pos="100000">
              <a:schemeClr val="accent5">
                <a:hueOff val="-4860860"/>
                <a:satOff val="-330"/>
                <a:lumOff val="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Public bathroom facilities </a:t>
          </a:r>
        </a:p>
      </dsp:txBody>
      <dsp:txXfrm>
        <a:off x="4026919" y="22614"/>
        <a:ext cx="1830417" cy="1098250"/>
      </dsp:txXfrm>
    </dsp:sp>
    <dsp:sp modelId="{9B0A01F9-547C-45D3-8672-270B35A42961}">
      <dsp:nvSpPr>
        <dsp:cNvPr id="0" name=""/>
        <dsp:cNvSpPr/>
      </dsp:nvSpPr>
      <dsp:spPr>
        <a:xfrm>
          <a:off x="0" y="1303907"/>
          <a:ext cx="1830417" cy="1098250"/>
        </a:xfrm>
        <a:prstGeom prst="rect">
          <a:avLst/>
        </a:prstGeom>
        <a:gradFill rotWithShape="0">
          <a:gsLst>
            <a:gs pos="0">
              <a:schemeClr val="accent5">
                <a:hueOff val="-7291290"/>
                <a:satOff val="-496"/>
                <a:lumOff val="1177"/>
                <a:alphaOff val="0"/>
                <a:satMod val="103000"/>
                <a:lumMod val="102000"/>
                <a:tint val="94000"/>
              </a:schemeClr>
            </a:gs>
            <a:gs pos="50000">
              <a:schemeClr val="accent5">
                <a:hueOff val="-7291290"/>
                <a:satOff val="-496"/>
                <a:lumOff val="1177"/>
                <a:alphaOff val="0"/>
                <a:satMod val="110000"/>
                <a:lumMod val="100000"/>
                <a:shade val="100000"/>
              </a:schemeClr>
            </a:gs>
            <a:gs pos="100000">
              <a:schemeClr val="accent5">
                <a:hueOff val="-7291290"/>
                <a:satOff val="-496"/>
                <a:lumOff val="117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ptos Display" panose="02110004020202020204"/>
            </a:rPr>
            <a:t>Benches / resting places</a:t>
          </a:r>
          <a:endParaRPr lang="en-US" sz="2000" kern="1200"/>
        </a:p>
      </dsp:txBody>
      <dsp:txXfrm>
        <a:off x="0" y="1303907"/>
        <a:ext cx="1830417" cy="1098250"/>
      </dsp:txXfrm>
    </dsp:sp>
    <dsp:sp modelId="{28E264C8-A472-4B7F-AA96-7B16D6DBFB6C}">
      <dsp:nvSpPr>
        <dsp:cNvPr id="0" name=""/>
        <dsp:cNvSpPr/>
      </dsp:nvSpPr>
      <dsp:spPr>
        <a:xfrm>
          <a:off x="2013459" y="1303907"/>
          <a:ext cx="1830417" cy="1098250"/>
        </a:xfrm>
        <a:prstGeom prst="rect">
          <a:avLst/>
        </a:prstGeom>
        <a:gradFill rotWithShape="0">
          <a:gsLst>
            <a:gs pos="0">
              <a:schemeClr val="accent5">
                <a:hueOff val="-9721720"/>
                <a:satOff val="-661"/>
                <a:lumOff val="1569"/>
                <a:alphaOff val="0"/>
                <a:satMod val="103000"/>
                <a:lumMod val="102000"/>
                <a:tint val="94000"/>
              </a:schemeClr>
            </a:gs>
            <a:gs pos="50000">
              <a:schemeClr val="accent5">
                <a:hueOff val="-9721720"/>
                <a:satOff val="-661"/>
                <a:lumOff val="1569"/>
                <a:alphaOff val="0"/>
                <a:satMod val="110000"/>
                <a:lumMod val="100000"/>
                <a:shade val="100000"/>
              </a:schemeClr>
            </a:gs>
            <a:gs pos="100000">
              <a:schemeClr val="accent5">
                <a:hueOff val="-9721720"/>
                <a:satOff val="-661"/>
                <a:lumOff val="156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Feeling of safety</a:t>
          </a:r>
        </a:p>
      </dsp:txBody>
      <dsp:txXfrm>
        <a:off x="2013459" y="1303907"/>
        <a:ext cx="1830417" cy="1098250"/>
      </dsp:txXfrm>
    </dsp:sp>
    <dsp:sp modelId="{F70DED9B-201B-478D-9CDC-B6A5888BC11E}">
      <dsp:nvSpPr>
        <dsp:cNvPr id="0" name=""/>
        <dsp:cNvSpPr/>
      </dsp:nvSpPr>
      <dsp:spPr>
        <a:xfrm>
          <a:off x="4026919" y="1303907"/>
          <a:ext cx="1830417" cy="1098250"/>
        </a:xfrm>
        <a:prstGeom prst="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latin typeface="Aptos Display" panose="02110004020202020204"/>
            </a:rPr>
            <a:t>Public transport</a:t>
          </a:r>
        </a:p>
      </dsp:txBody>
      <dsp:txXfrm>
        <a:off x="4026919" y="1303907"/>
        <a:ext cx="1830417" cy="10982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4B7A13-0472-684E-9A76-8614128FF7DE}" type="datetimeFigureOut">
              <a:rPr lang="en-US" smtClean="0"/>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CDA5C-0EA6-CC42-A941-3EFFC065BB7E}" type="slidenum">
              <a:rPr lang="en-US" smtClean="0"/>
              <a:t>‹#›</a:t>
            </a:fld>
            <a:endParaRPr lang="en-US"/>
          </a:p>
        </p:txBody>
      </p:sp>
    </p:spTree>
    <p:extLst>
      <p:ext uri="{BB962C8B-B14F-4D97-AF65-F5344CB8AC3E}">
        <p14:creationId xmlns:p14="http://schemas.microsoft.com/office/powerpoint/2010/main" val="2403925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Helvetica Neue" panose="02000503000000020004" pitchFamily="2" charset="0"/>
              </a:rPr>
              <a:t>We looked at healthy high streets in Bradford. A healthy high street is important for many factors, like life expectancy, equality, and deprivation. Shops like payday lenders, gambling sites, fast food restaurants can contribute to a high street being unhealthy. And often these businesses target areas often target poorer and more deprived areas, which leads to even more inequality. </a:t>
            </a:r>
          </a:p>
          <a:p>
            <a:endParaRPr lang="en-GB">
              <a:effectLst/>
              <a:latin typeface="Helvetica Neue" panose="02000503000000020004" pitchFamily="2" charset="0"/>
            </a:endParaRPr>
          </a:p>
          <a:p>
            <a:r>
              <a:rPr lang="en-GB">
                <a:effectLst/>
                <a:latin typeface="Helvetica Neue" panose="02000503000000020004" pitchFamily="2" charset="0"/>
              </a:rPr>
              <a:t>So, looking at Bradford specifically, it was found to be have the 10th unhealthiest high streets. The city has a high population of Muslim and Christians, as well as under 19s. I suppose the bigger question is what makes a high street healthy - its quite a subjective question.</a:t>
            </a:r>
          </a:p>
          <a:p>
            <a:endParaRPr lang="en-US"/>
          </a:p>
        </p:txBody>
      </p:sp>
      <p:sp>
        <p:nvSpPr>
          <p:cNvPr id="4" name="Slide Number Placeholder 3"/>
          <p:cNvSpPr>
            <a:spLocks noGrp="1"/>
          </p:cNvSpPr>
          <p:nvPr>
            <p:ph type="sldNum" sz="quarter" idx="5"/>
          </p:nvPr>
        </p:nvSpPr>
        <p:spPr/>
        <p:txBody>
          <a:bodyPr/>
          <a:lstStyle/>
          <a:p>
            <a:fld id="{444CDA5C-0EA6-CC42-A941-3EFFC065BB7E}" type="slidenum">
              <a:rPr lang="en-US" smtClean="0"/>
              <a:t>2</a:t>
            </a:fld>
            <a:endParaRPr lang="en-US"/>
          </a:p>
        </p:txBody>
      </p:sp>
    </p:spTree>
    <p:extLst>
      <p:ext uri="{BB962C8B-B14F-4D97-AF65-F5344CB8AC3E}">
        <p14:creationId xmlns:p14="http://schemas.microsoft.com/office/powerpoint/2010/main" val="3259580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latin typeface="Helvetica Neue" panose="02000503000000020004" pitchFamily="2" charset="0"/>
              </a:rPr>
              <a:t>So here we looked religion, and wanted to see how the Great Horton Road high street cluster catered to religious people. This ward is actually made up of 60% Muslims, so I looked specifically at religious establishments and halal restaurants. Out of  164 points of interest, there were 6 religious establishments, like churches and mosques and 10 fully halal restaurants. However, a lot of these restaurants were fast food… so is it still healthy?</a:t>
            </a:r>
          </a:p>
          <a:p>
            <a:endParaRPr lang="en-US"/>
          </a:p>
        </p:txBody>
      </p:sp>
      <p:sp>
        <p:nvSpPr>
          <p:cNvPr id="4" name="Slide Number Placeholder 3"/>
          <p:cNvSpPr>
            <a:spLocks noGrp="1"/>
          </p:cNvSpPr>
          <p:nvPr>
            <p:ph type="sldNum" sz="quarter" idx="5"/>
          </p:nvPr>
        </p:nvSpPr>
        <p:spPr/>
        <p:txBody>
          <a:bodyPr/>
          <a:lstStyle/>
          <a:p>
            <a:fld id="{444CDA5C-0EA6-CC42-A941-3EFFC065BB7E}" type="slidenum">
              <a:rPr lang="en-US" smtClean="0"/>
              <a:t>15</a:t>
            </a:fld>
            <a:endParaRPr lang="en-US"/>
          </a:p>
        </p:txBody>
      </p:sp>
    </p:spTree>
    <p:extLst>
      <p:ext uri="{BB962C8B-B14F-4D97-AF65-F5344CB8AC3E}">
        <p14:creationId xmlns:p14="http://schemas.microsoft.com/office/powerpoint/2010/main" val="206356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effectLst/>
                <a:latin typeface="Helvetica Neue" panose="02000503000000020004" pitchFamily="2" charset="0"/>
              </a:rPr>
              <a:t>So, for our approach, we firstly defined high streets. We then applied this definition to Bradford, and began visualising our results. We then looked at an general overview of Bradford’s high streets, it's greenspace, air quality, and more. Next we wanted to identify different demographic groups, like the elderly, young people, low income, and religious people and use certain high streets in Bradford to understand how the high streets catered to that group. Sort of like zooming in on the general overview.</a:t>
            </a:r>
          </a:p>
          <a:p>
            <a:endParaRPr lang="en-US"/>
          </a:p>
        </p:txBody>
      </p:sp>
      <p:sp>
        <p:nvSpPr>
          <p:cNvPr id="4" name="Slide Number Placeholder 3"/>
          <p:cNvSpPr>
            <a:spLocks noGrp="1"/>
          </p:cNvSpPr>
          <p:nvPr>
            <p:ph type="sldNum" sz="quarter" idx="5"/>
          </p:nvPr>
        </p:nvSpPr>
        <p:spPr/>
        <p:txBody>
          <a:bodyPr/>
          <a:lstStyle/>
          <a:p>
            <a:fld id="{444CDA5C-0EA6-CC42-A941-3EFFC065BB7E}" type="slidenum">
              <a:rPr lang="en-US" smtClean="0"/>
              <a:t>3</a:t>
            </a:fld>
            <a:endParaRPr lang="en-US"/>
          </a:p>
        </p:txBody>
      </p:sp>
    </p:spTree>
    <p:extLst>
      <p:ext uri="{BB962C8B-B14F-4D97-AF65-F5344CB8AC3E}">
        <p14:creationId xmlns:p14="http://schemas.microsoft.com/office/powerpoint/2010/main" val="407341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We used the CDRC dataset of Points of Interest (POIs) which includes retail, hospitality and service establishments as datapoints for clustering. We also used census data to see which demographics were present in the area served by a </a:t>
            </a:r>
            <a:r>
              <a:rPr lang="en-US" err="1"/>
              <a:t>highstreet</a:t>
            </a:r>
            <a:r>
              <a:rPr lang="en-US"/>
              <a:t>. For specific datasets such as Public Toilets, Halal Food Map and Traffic data.</a:t>
            </a:r>
          </a:p>
          <a:p>
            <a:endParaRPr lang="en-US"/>
          </a:p>
        </p:txBody>
      </p:sp>
      <p:sp>
        <p:nvSpPr>
          <p:cNvPr id="4" name="Slide Number Placeholder 3"/>
          <p:cNvSpPr>
            <a:spLocks noGrp="1"/>
          </p:cNvSpPr>
          <p:nvPr>
            <p:ph type="sldNum" sz="quarter" idx="5"/>
          </p:nvPr>
        </p:nvSpPr>
        <p:spPr/>
        <p:txBody>
          <a:bodyPr/>
          <a:lstStyle/>
          <a:p>
            <a:fld id="{444CDA5C-0EA6-CC42-A941-3EFFC065BB7E}" type="slidenum">
              <a:rPr lang="en-US" smtClean="0"/>
              <a:t>4</a:t>
            </a:fld>
            <a:endParaRPr lang="en-US"/>
          </a:p>
        </p:txBody>
      </p:sp>
    </p:spTree>
    <p:extLst>
      <p:ext uri="{BB962C8B-B14F-4D97-AF65-F5344CB8AC3E}">
        <p14:creationId xmlns:p14="http://schemas.microsoft.com/office/powerpoint/2010/main" val="4057173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We used the Ordinance Survey definition of a </a:t>
            </a:r>
            <a:r>
              <a:rPr lang="en-US" err="1">
                <a:latin typeface="Calibri"/>
                <a:ea typeface="Calibri"/>
                <a:cs typeface="Calibri"/>
              </a:rPr>
              <a:t>highstreet</a:t>
            </a:r>
            <a:r>
              <a:rPr lang="en-US">
                <a:latin typeface="Calibri"/>
                <a:ea typeface="Calibri"/>
                <a:cs typeface="Calibri"/>
              </a:rPr>
              <a:t> as a street with a minimum of 15 retail establishments within 150m of one another. To identify the highstreets we chose the DB Scan algorithm. This was preferable to k-means for example as the number of clusters is not known, and the clusters may be of non-uniform shape, and the presence of some lone establishments that are not on a </a:t>
            </a:r>
            <a:r>
              <a:rPr lang="en-US" err="1">
                <a:latin typeface="Calibri"/>
                <a:ea typeface="Calibri"/>
                <a:cs typeface="Calibri"/>
              </a:rPr>
              <a:t>highstreet</a:t>
            </a:r>
            <a:r>
              <a:rPr lang="en-US">
                <a:latin typeface="Calibri"/>
                <a:ea typeface="Calibri"/>
                <a:cs typeface="Calibri"/>
              </a:rPr>
              <a:t>, that could be classified as outliers. The algorithm performed particularly well for the </a:t>
            </a:r>
            <a:r>
              <a:rPr lang="en-US" err="1">
                <a:latin typeface="Calibri"/>
                <a:ea typeface="Calibri"/>
                <a:cs typeface="Calibri"/>
              </a:rPr>
              <a:t>innercity</a:t>
            </a:r>
            <a:r>
              <a:rPr lang="en-US">
                <a:latin typeface="Calibri"/>
                <a:ea typeface="Calibri"/>
                <a:cs typeface="Calibri"/>
              </a:rPr>
              <a:t> residential areas and suburbs, but poorly for the city </a:t>
            </a:r>
            <a:r>
              <a:rPr lang="en-US" err="1">
                <a:latin typeface="Calibri"/>
                <a:ea typeface="Calibri"/>
                <a:cs typeface="Calibri"/>
              </a:rPr>
              <a:t>centre</a:t>
            </a:r>
            <a:r>
              <a:rPr lang="en-US">
                <a:latin typeface="Calibri"/>
                <a:ea typeface="Calibri"/>
                <a:cs typeface="Calibri"/>
              </a:rPr>
              <a:t>, due to the much higher density of establishments in this area. To define separate the highstreets within this region, we reran DB Scan on a subset of the data (BD1 only) with different parameters. </a:t>
            </a:r>
          </a:p>
        </p:txBody>
      </p:sp>
      <p:sp>
        <p:nvSpPr>
          <p:cNvPr id="4" name="Slide Number Placeholder 3"/>
          <p:cNvSpPr>
            <a:spLocks noGrp="1"/>
          </p:cNvSpPr>
          <p:nvPr>
            <p:ph type="sldNum" sz="quarter" idx="5"/>
          </p:nvPr>
        </p:nvSpPr>
        <p:spPr/>
        <p:txBody>
          <a:bodyPr/>
          <a:lstStyle/>
          <a:p>
            <a:fld id="{444CDA5C-0EA6-CC42-A941-3EFFC065BB7E}" type="slidenum">
              <a:rPr lang="en-US" smtClean="0"/>
              <a:t>5</a:t>
            </a:fld>
            <a:endParaRPr lang="en-US"/>
          </a:p>
        </p:txBody>
      </p:sp>
    </p:spTree>
    <p:extLst>
      <p:ext uri="{BB962C8B-B14F-4D97-AF65-F5344CB8AC3E}">
        <p14:creationId xmlns:p14="http://schemas.microsoft.com/office/powerpoint/2010/main" val="2090899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  Further research found that </a:t>
            </a:r>
            <a:r>
              <a:rPr lang="en-US" sz="1200">
                <a:ea typeface="+mn-lt"/>
                <a:cs typeface="+mn-lt"/>
              </a:rPr>
              <a:t>36% of food retail outlets in the Bradford are occupied by fast food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ea"/>
                <a:cs typeface="+mn-cs"/>
              </a:rPr>
              <a:t>- </a:t>
            </a:r>
            <a:r>
              <a:rPr lang="en-US" sz="1200">
                <a:ea typeface="+mn-lt"/>
                <a:cs typeface="+mn-lt"/>
              </a:rPr>
              <a:t>with South Asian women having greater access to all food stores including fast food outlets in comparison to non-South Asian women</a:t>
            </a:r>
          </a:p>
        </p:txBody>
      </p:sp>
      <p:sp>
        <p:nvSpPr>
          <p:cNvPr id="4" name="Slide Number Placeholder 3"/>
          <p:cNvSpPr>
            <a:spLocks noGrp="1"/>
          </p:cNvSpPr>
          <p:nvPr>
            <p:ph type="sldNum" sz="quarter" idx="5"/>
          </p:nvPr>
        </p:nvSpPr>
        <p:spPr/>
        <p:txBody>
          <a:bodyPr/>
          <a:lstStyle/>
          <a:p>
            <a:fld id="{444CDA5C-0EA6-CC42-A941-3EFFC065BB7E}" type="slidenum">
              <a:rPr lang="en-US" smtClean="0"/>
              <a:t>7</a:t>
            </a:fld>
            <a:endParaRPr lang="en-US"/>
          </a:p>
        </p:txBody>
      </p:sp>
    </p:spTree>
    <p:extLst>
      <p:ext uri="{BB962C8B-B14F-4D97-AF65-F5344CB8AC3E}">
        <p14:creationId xmlns:p14="http://schemas.microsoft.com/office/powerpoint/2010/main" val="1367136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44CDA5C-0EA6-CC42-A941-3EFFC065BB7E}" type="slidenum">
              <a:rPr lang="en-US" smtClean="0"/>
              <a:t>11</a:t>
            </a:fld>
            <a:endParaRPr lang="en-US"/>
          </a:p>
        </p:txBody>
      </p:sp>
    </p:spTree>
    <p:extLst>
      <p:ext uri="{BB962C8B-B14F-4D97-AF65-F5344CB8AC3E}">
        <p14:creationId xmlns:p14="http://schemas.microsoft.com/office/powerpoint/2010/main" val="219244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44CDA5C-0EA6-CC42-A941-3EFFC065BB7E}" type="slidenum">
              <a:rPr lang="en-US" smtClean="0"/>
              <a:t>12</a:t>
            </a:fld>
            <a:endParaRPr lang="en-US"/>
          </a:p>
        </p:txBody>
      </p:sp>
    </p:spTree>
    <p:extLst>
      <p:ext uri="{BB962C8B-B14F-4D97-AF65-F5344CB8AC3E}">
        <p14:creationId xmlns:p14="http://schemas.microsoft.com/office/powerpoint/2010/main" val="402474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Here we examined how Leeds Rd, a </a:t>
            </a:r>
            <a:r>
              <a:rPr lang="en-US" err="1">
                <a:latin typeface="Calibri"/>
                <a:ea typeface="Calibri"/>
                <a:cs typeface="Calibri"/>
              </a:rPr>
              <a:t>highstreet</a:t>
            </a:r>
            <a:r>
              <a:rPr lang="en-US">
                <a:latin typeface="Calibri"/>
                <a:ea typeface="Calibri"/>
                <a:cs typeface="Calibri"/>
              </a:rPr>
              <a:t> serving the </a:t>
            </a:r>
            <a:r>
              <a:rPr lang="en-US" err="1">
                <a:latin typeface="Calibri"/>
                <a:ea typeface="Calibri"/>
                <a:cs typeface="Calibri"/>
              </a:rPr>
              <a:t>Barkerend</a:t>
            </a:r>
            <a:r>
              <a:rPr lang="en-US">
                <a:latin typeface="Calibri"/>
                <a:ea typeface="Calibri"/>
                <a:cs typeface="Calibri"/>
              </a:rPr>
              <a:t> and Thornbury areas in BD3, catered to the elder demographic. The elderly population  (6-11% depending on ward) is relatively low compared to the UK average (19%). Very high population density in this area.</a:t>
            </a:r>
          </a:p>
        </p:txBody>
      </p:sp>
      <p:sp>
        <p:nvSpPr>
          <p:cNvPr id="4" name="Slide Number Placeholder 3"/>
          <p:cNvSpPr>
            <a:spLocks noGrp="1"/>
          </p:cNvSpPr>
          <p:nvPr>
            <p:ph type="sldNum" sz="quarter" idx="5"/>
          </p:nvPr>
        </p:nvSpPr>
        <p:spPr/>
        <p:txBody>
          <a:bodyPr/>
          <a:lstStyle/>
          <a:p>
            <a:fld id="{444CDA5C-0EA6-CC42-A941-3EFFC065BB7E}" type="slidenum">
              <a:rPr lang="en-US" smtClean="0"/>
              <a:t>13</a:t>
            </a:fld>
            <a:endParaRPr lang="en-US"/>
          </a:p>
        </p:txBody>
      </p:sp>
    </p:spTree>
    <p:extLst>
      <p:ext uri="{BB962C8B-B14F-4D97-AF65-F5344CB8AC3E}">
        <p14:creationId xmlns:p14="http://schemas.microsoft.com/office/powerpoint/2010/main" val="2164341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ea typeface="Calibri"/>
                <a:cs typeface="Calibri"/>
              </a:rPr>
              <a:t>From the Healthy High Streets doc published by Public Health England, the important factors for elderly access to a high street were pedestrian crossings, safety, public bathrooms, community places / resting places and public transport. Leeds Rd is lacking in public bathroom access, as is </a:t>
            </a:r>
            <a:r>
              <a:rPr lang="en-US" err="1">
                <a:latin typeface="Calibri"/>
                <a:ea typeface="Calibri"/>
                <a:cs typeface="Calibri"/>
              </a:rPr>
              <a:t>bradford</a:t>
            </a:r>
            <a:r>
              <a:rPr lang="en-US">
                <a:latin typeface="Calibri"/>
                <a:ea typeface="Calibri"/>
                <a:cs typeface="Calibri"/>
              </a:rPr>
              <a:t> as a whole with public toilets only located in the city  centre and some further out towns </a:t>
            </a:r>
            <a:r>
              <a:rPr lang="en-US" err="1">
                <a:latin typeface="Calibri"/>
                <a:ea typeface="Calibri"/>
                <a:cs typeface="Calibri"/>
              </a:rPr>
              <a:t>centres</a:t>
            </a:r>
            <a:r>
              <a:rPr lang="en-US">
                <a:latin typeface="Calibri"/>
                <a:ea typeface="Calibri"/>
                <a:cs typeface="Calibri"/>
              </a:rPr>
              <a:t> in the district. The street is well served by public transport having 7 bus stops either side evenly spaced down the road with 2 services, and the street has a traffic light controlled pedestrian crossing on average every 300m. The wards covering this </a:t>
            </a:r>
            <a:r>
              <a:rPr lang="en-US" err="1">
                <a:latin typeface="Calibri"/>
                <a:ea typeface="Calibri"/>
                <a:cs typeface="Calibri"/>
              </a:rPr>
              <a:t>highstreet</a:t>
            </a:r>
            <a:r>
              <a:rPr lang="en-US">
                <a:latin typeface="Calibri"/>
                <a:ea typeface="Calibri"/>
                <a:cs typeface="Calibri"/>
              </a:rPr>
              <a:t> have a proportionally higher amount of complaints to the Traffic and Road Safety Department of Bradford City Council, suggesting there may be issues with traffic and pedestrian safety in the area, which may make the </a:t>
            </a:r>
            <a:r>
              <a:rPr lang="en-US" err="1">
                <a:latin typeface="Calibri"/>
                <a:ea typeface="Calibri"/>
                <a:cs typeface="Calibri"/>
              </a:rPr>
              <a:t>highstreet</a:t>
            </a:r>
            <a:r>
              <a:rPr lang="en-US">
                <a:latin typeface="Calibri"/>
                <a:ea typeface="Calibri"/>
                <a:cs typeface="Calibri"/>
              </a:rPr>
              <a:t> feel less safe to the elderly population. </a:t>
            </a:r>
          </a:p>
          <a:p>
            <a:endParaRPr lang="en-US"/>
          </a:p>
        </p:txBody>
      </p:sp>
      <p:sp>
        <p:nvSpPr>
          <p:cNvPr id="4" name="Slide Number Placeholder 3"/>
          <p:cNvSpPr>
            <a:spLocks noGrp="1"/>
          </p:cNvSpPr>
          <p:nvPr>
            <p:ph type="sldNum" sz="quarter" idx="5"/>
          </p:nvPr>
        </p:nvSpPr>
        <p:spPr/>
        <p:txBody>
          <a:bodyPr/>
          <a:lstStyle/>
          <a:p>
            <a:fld id="{444CDA5C-0EA6-CC42-A941-3EFFC065BB7E}" type="slidenum">
              <a:rPr lang="en-US" smtClean="0"/>
              <a:t>14</a:t>
            </a:fld>
            <a:endParaRPr lang="en-US"/>
          </a:p>
        </p:txBody>
      </p:sp>
    </p:spTree>
    <p:extLst>
      <p:ext uri="{BB962C8B-B14F-4D97-AF65-F5344CB8AC3E}">
        <p14:creationId xmlns:p14="http://schemas.microsoft.com/office/powerpoint/2010/main" val="2298184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E1F2-39F8-2DED-BC7C-7F04955FF08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B398DD0-A079-6D4F-8E7B-7E2EB077C2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37BEDC9-F05C-32F7-7DB2-A339ADBEF31A}"/>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A3C21577-41DC-5D2A-731F-9994FB6CA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87B5E2-CC94-9DFC-BC10-00BC19388A22}"/>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13171646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C911A-CAAA-F9D1-3D28-DB25237DB1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AA567FC-53A6-8291-7208-0541BAFA831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B1B7C9F-7E3C-A6DE-1810-9EE1F219B61A}"/>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5711F843-ED66-D554-40A2-6EFDF375C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AAFDCC-65E2-5BB2-799E-05A938D84B06}"/>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3320381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650CCC-5BFC-E963-C0E5-48A30FBE656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AD3E4E3-E7DC-398E-2E25-99E862574EA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D2B875F-3721-0CD7-7A82-B5C5485E8585}"/>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279C7856-A9CB-3474-27D5-A79881E15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2D055-3FE2-0B94-D216-D0243EB28F67}"/>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393266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80BC8-2E8B-CBE7-1436-7B2D99B168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F17A3C4-666D-9B3A-7726-1F8C5883AAB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A3677CA-982D-6F38-CB8E-B36ED8AD4BE1}"/>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0EBCE43B-DD6D-CAE5-4385-81B162F30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27BFF-634C-CDE5-CFE3-4D0565AA6048}"/>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1809302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DCF1C-61EF-D79D-ADDE-1E3BCD14D3B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E117982-803D-EEE6-B3B4-83C13C701F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F6988F6-D779-E784-503B-1DC10863DB05}"/>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87580B0E-E914-677F-9436-A8FDA60751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23C8F-D5D8-9D24-422C-516A2FCE7CC4}"/>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96452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80D9B-4C1F-AD10-AF4C-BD63CD1BA63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4F6AC6C-A4B6-9B28-A787-223E6743BD6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C392459-4CAD-58B4-22F7-DFC60D892E7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630884E-A08D-8CA8-354C-A8780CDF6E49}"/>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6" name="Footer Placeholder 5">
            <a:extLst>
              <a:ext uri="{FF2B5EF4-FFF2-40B4-BE49-F238E27FC236}">
                <a16:creationId xmlns:a16="http://schemas.microsoft.com/office/drawing/2014/main" id="{EE5A4A54-DD46-EC68-A899-BF792A3039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DFE766-9D35-2830-9B2C-774374491E50}"/>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313573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8D6F-9D9D-72C1-67F6-FA11DE03C4B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EA95A18-B85B-80C7-3525-B2C4C29E77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3D73E2-7768-A876-BBEE-B0753AF20B1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FCBBAF3-15AE-1C2D-62ED-E732B16B8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BF0CE41-00D3-872C-24AF-3CC0930425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016C189-86B1-6A37-6A73-C3277F2FC4FE}"/>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8" name="Footer Placeholder 7">
            <a:extLst>
              <a:ext uri="{FF2B5EF4-FFF2-40B4-BE49-F238E27FC236}">
                <a16:creationId xmlns:a16="http://schemas.microsoft.com/office/drawing/2014/main" id="{6AB761D2-AFFD-C5F2-1673-00F1BAC27D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DD1470-883F-00E0-FCDD-838C524D30A5}"/>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1173370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D9228-CF2C-382B-4CA1-6F251A514CB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CC8DAFB-24B5-4589-F4E4-8A67DAB4AAB9}"/>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4" name="Footer Placeholder 3">
            <a:extLst>
              <a:ext uri="{FF2B5EF4-FFF2-40B4-BE49-F238E27FC236}">
                <a16:creationId xmlns:a16="http://schemas.microsoft.com/office/drawing/2014/main" id="{679B19A7-750D-AE63-9F85-F8A813177D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FC26EA-BDA7-F8DE-3672-82B0F152167F}"/>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2039086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3AEB47-B4E2-D6FA-D17F-63E3D23A20CF}"/>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3" name="Footer Placeholder 2">
            <a:extLst>
              <a:ext uri="{FF2B5EF4-FFF2-40B4-BE49-F238E27FC236}">
                <a16:creationId xmlns:a16="http://schemas.microsoft.com/office/drawing/2014/main" id="{5917D470-A5AC-8AAA-514B-D1C400341F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4E3256-4000-F7A6-20E3-69D3964EE08C}"/>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8211788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A95A-EC05-117F-E6C2-8936020AB3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43500A2-EFD4-F8C3-D7DF-A24E1C69C2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98D9D78-DF23-FD7E-A2A4-09E3F6B76C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749A30-1D0E-87B6-095B-EB129EA8AC06}"/>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6" name="Footer Placeholder 5">
            <a:extLst>
              <a:ext uri="{FF2B5EF4-FFF2-40B4-BE49-F238E27FC236}">
                <a16:creationId xmlns:a16="http://schemas.microsoft.com/office/drawing/2014/main" id="{A411CE31-ACB7-E849-48B4-69F3D7874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9FD214-1FF5-2F28-D12A-AE1D617F45D5}"/>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38012438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B65E2-00F6-CC00-285B-0CEC766E7CA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485F766-9D1D-1A75-2472-447EA06E85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5F689A-E7E0-6310-89CE-FF513CDB4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193C0C-2FE8-57C4-E2F4-82BCFC3840BD}"/>
              </a:ext>
            </a:extLst>
          </p:cNvPr>
          <p:cNvSpPr>
            <a:spLocks noGrp="1"/>
          </p:cNvSpPr>
          <p:nvPr>
            <p:ph type="dt" sz="half" idx="10"/>
          </p:nvPr>
        </p:nvSpPr>
        <p:spPr/>
        <p:txBody>
          <a:bodyPr/>
          <a:lstStyle/>
          <a:p>
            <a:fld id="{99A3B16E-4E07-8F41-80F2-76A03DE97FB2}" type="datetimeFigureOut">
              <a:rPr lang="en-US" smtClean="0"/>
              <a:t>5/13/25</a:t>
            </a:fld>
            <a:endParaRPr lang="en-US"/>
          </a:p>
        </p:txBody>
      </p:sp>
      <p:sp>
        <p:nvSpPr>
          <p:cNvPr id="6" name="Footer Placeholder 5">
            <a:extLst>
              <a:ext uri="{FF2B5EF4-FFF2-40B4-BE49-F238E27FC236}">
                <a16:creationId xmlns:a16="http://schemas.microsoft.com/office/drawing/2014/main" id="{98F7799D-2C2F-4A11-C5EF-0E8693CF40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3078D-604D-CF03-2F98-6083D18880A3}"/>
              </a:ext>
            </a:extLst>
          </p:cNvPr>
          <p:cNvSpPr>
            <a:spLocks noGrp="1"/>
          </p:cNvSpPr>
          <p:nvPr>
            <p:ph type="sldNum" sz="quarter" idx="12"/>
          </p:nvPr>
        </p:nvSpPr>
        <p:spPr/>
        <p:txBody>
          <a:bodyPr/>
          <a:lstStyle/>
          <a:p>
            <a:fld id="{B5BA4AF4-761A-A74D-84C1-436C79A9307B}" type="slidenum">
              <a:rPr lang="en-US" smtClean="0"/>
              <a:t>‹#›</a:t>
            </a:fld>
            <a:endParaRPr lang="en-US"/>
          </a:p>
        </p:txBody>
      </p:sp>
    </p:spTree>
    <p:extLst>
      <p:ext uri="{BB962C8B-B14F-4D97-AF65-F5344CB8AC3E}">
        <p14:creationId xmlns:p14="http://schemas.microsoft.com/office/powerpoint/2010/main" val="3048353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17231-048E-3424-3157-720D12A7DC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97D4FC7-0E9B-0685-E1C7-5D9E89C921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64DE17-9305-7B8F-F258-30C579980F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A3B16E-4E07-8F41-80F2-76A03DE97FB2}" type="datetimeFigureOut">
              <a:rPr lang="en-US" smtClean="0"/>
              <a:t>5/13/25</a:t>
            </a:fld>
            <a:endParaRPr lang="en-US"/>
          </a:p>
        </p:txBody>
      </p:sp>
      <p:sp>
        <p:nvSpPr>
          <p:cNvPr id="5" name="Footer Placeholder 4">
            <a:extLst>
              <a:ext uri="{FF2B5EF4-FFF2-40B4-BE49-F238E27FC236}">
                <a16:creationId xmlns:a16="http://schemas.microsoft.com/office/drawing/2014/main" id="{F31638F1-83A2-2FC8-9405-6BD7B4353B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091820E-FDF9-BD89-B456-895124DF76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BA4AF4-761A-A74D-84C1-436C79A9307B}" type="slidenum">
              <a:rPr lang="en-US" smtClean="0"/>
              <a:t>‹#›</a:t>
            </a:fld>
            <a:endParaRPr lang="en-US"/>
          </a:p>
        </p:txBody>
      </p:sp>
    </p:spTree>
    <p:extLst>
      <p:ext uri="{BB962C8B-B14F-4D97-AF65-F5344CB8AC3E}">
        <p14:creationId xmlns:p14="http://schemas.microsoft.com/office/powerpoint/2010/main" val="3203581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hyperlink" Target="https://www.theguardian.com/inequality/2017/jul/25/large-rise-takeaway-shops-highlights-dominance-fast-food-deprived-areas-england" TargetMode="External"/><Relationship Id="rId13" Type="http://schemas.openxmlformats.org/officeDocument/2006/relationships/hyperlink" Target="https://www.thetelegraphandargus.co.uk/news/16321601.restrict-childrens-access-fast-food-takeaways-says-public-health-england" TargetMode="External"/><Relationship Id="rId3" Type="http://schemas.openxmlformats.org/officeDocument/2006/relationships/hyperlink" Target="https://bradfordforeveryone.co.uk/wp-content/uploads/2023/02/Social-Integration-Research-Full-Report.pdf" TargetMode="External"/><Relationship Id="rId7" Type="http://schemas.openxmlformats.org/officeDocument/2006/relationships/hyperlink" Target="https://doi.org/10.1080/13574809.2024.2302436" TargetMode="External"/><Relationship Id="rId12" Type="http://schemas.openxmlformats.org/officeDocument/2006/relationships/hyperlink" Target="https://www.iqair.com/gb/uk/england/bradford" TargetMode="External"/><Relationship Id="rId17" Type="http://schemas.openxmlformats.org/officeDocument/2006/relationships/hyperlink" Target="https://www.rsph.org.uk/our-work/campaigns/health-on-the-high-street/2018.html" TargetMode="External"/><Relationship Id="rId2" Type="http://schemas.openxmlformats.org/officeDocument/2006/relationships/hyperlink" Target="https://www.accuweather.com/en/gb/bradford/bd1-5/air-quality-index/331294" TargetMode="External"/><Relationship Id="rId16" Type="http://schemas.openxmlformats.org/officeDocument/2006/relationships/hyperlink" Target="https://www.thetelegraphandargus.co.uk/news/24741119.bradford-bus-fare-prices-set-increase-next-year/" TargetMode="External"/><Relationship Id="rId1" Type="http://schemas.openxmlformats.org/officeDocument/2006/relationships/slideLayout" Target="../slideLayouts/slideLayout2.xml"/><Relationship Id="rId6" Type="http://schemas.openxmlformats.org/officeDocument/2006/relationships/hyperlink" Target="https://doi.org/10.1016/j.childyouth.2020.105184" TargetMode="External"/><Relationship Id="rId11" Type="http://schemas.openxmlformats.org/officeDocument/2006/relationships/hyperlink" Target="http://www.iqair.com" TargetMode="External"/><Relationship Id="rId5" Type="http://schemas.openxmlformats.org/officeDocument/2006/relationships/hyperlink" Target="https://ubd.bradford.gov.uk/media/1692/2021-census-ward-level-data-for-population-ethnicity-religion-and-household-composition.pdf" TargetMode="External"/><Relationship Id="rId15" Type="http://schemas.openxmlformats.org/officeDocument/2006/relationships/hyperlink" Target="http://dx.doi.org/10.1177/0042098017705546" TargetMode="External"/><Relationship Id="rId10" Type="http://schemas.openxmlformats.org/officeDocument/2006/relationships/hyperlink" Target="https://digimap.edina.ac.uk/roam/map/environment" TargetMode="External"/><Relationship Id="rId4" Type="http://schemas.openxmlformats.org/officeDocument/2006/relationships/hyperlink" Target="https://jsna.bradford.gov.uk/media/52sbbext/jsna-demographic-resource-pack-2024.pdf" TargetMode="External"/><Relationship Id="rId9" Type="http://schemas.openxmlformats.org/officeDocument/2006/relationships/hyperlink" Target="https://doi.org/10.1016/j.progress.2014.03.001" TargetMode="External"/><Relationship Id="rId14" Type="http://schemas.openxmlformats.org/officeDocument/2006/relationships/hyperlink" Target="https://www.thetelegraphandargus.co.uk/news/17195282.bradford-ranks-among-unhealthiest-british-high-stree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ata.cdrc.ac.uk/dataset/point-interest-data-united-kingdom" TargetMode="External"/><Relationship Id="rId7" Type="http://schemas.openxmlformats.org/officeDocument/2006/relationships/hyperlink" Target="https://roadtraffic.dft.gov.uk/local-authorities/195"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toiletmap.org.uk/" TargetMode="External"/><Relationship Id="rId5" Type="http://schemas.openxmlformats.org/officeDocument/2006/relationships/hyperlink" Target="https://www.google.com/maps/d/u/0/viewer?mid=1IVs1nWridqLqNq6vNWKYTSw9nxNQ9ULD&amp;ll=53.78840101604163%2C-1.763801933804281&amp;z=14" TargetMode="External"/><Relationship Id="rId4" Type="http://schemas.openxmlformats.org/officeDocument/2006/relationships/hyperlink" Target="https://www.ons.gov.uk/datasets/TS007/editions/2021/versions/3/filter-outputs/6f116aff-090c-41ff-9e1b-ed3320f07286#get-data"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50078797-9179-01CB-6296-44475FFBDE98}"/>
              </a:ext>
            </a:extLst>
          </p:cNvPr>
          <p:cNvSpPr/>
          <p:nvPr/>
        </p:nvSpPr>
        <p:spPr>
          <a:xfrm>
            <a:off x="1495946" y="0"/>
            <a:ext cx="10725150" cy="6858000"/>
          </a:xfrm>
          <a:custGeom>
            <a:avLst/>
            <a:gdLst/>
            <a:ahLst/>
            <a:cxnLst/>
            <a:rect l="l" t="t" r="r" b="b"/>
            <a:pathLst>
              <a:path w="10725150" h="6858000">
                <a:moveTo>
                  <a:pt x="0" y="0"/>
                </a:moveTo>
                <a:lnTo>
                  <a:pt x="10725150" y="0"/>
                </a:lnTo>
                <a:lnTo>
                  <a:pt x="10725150" y="6858000"/>
                </a:lnTo>
                <a:lnTo>
                  <a:pt x="0" y="6858000"/>
                </a:lnTo>
                <a:lnTo>
                  <a:pt x="0" y="0"/>
                </a:lnTo>
                <a:close/>
              </a:path>
            </a:pathLst>
          </a:custGeom>
          <a:blipFill>
            <a:blip r:embed="rId2"/>
            <a:stretch>
              <a:fillRect t="-8332" r="-23148"/>
            </a:stretch>
          </a:blipFill>
        </p:spPr>
        <p:txBody>
          <a:bodyPr/>
          <a:lstStyle/>
          <a:p>
            <a:endParaRPr lang="en-GB"/>
          </a:p>
        </p:txBody>
      </p:sp>
      <p:sp>
        <p:nvSpPr>
          <p:cNvPr id="4" name="TextBox 3">
            <a:extLst>
              <a:ext uri="{FF2B5EF4-FFF2-40B4-BE49-F238E27FC236}">
                <a16:creationId xmlns:a16="http://schemas.microsoft.com/office/drawing/2014/main" id="{CA5B9C70-2F8F-1806-5E02-2AFA38742C1F}"/>
              </a:ext>
            </a:extLst>
          </p:cNvPr>
          <p:cNvSpPr txBox="1"/>
          <p:nvPr/>
        </p:nvSpPr>
        <p:spPr>
          <a:xfrm>
            <a:off x="5207924" y="2551837"/>
            <a:ext cx="6614852" cy="1754326"/>
          </a:xfrm>
          <a:prstGeom prst="rect">
            <a:avLst/>
          </a:prstGeom>
          <a:noFill/>
        </p:spPr>
        <p:txBody>
          <a:bodyPr wrap="square">
            <a:spAutoFit/>
          </a:bodyPr>
          <a:lstStyle/>
          <a:p>
            <a:pPr algn="r"/>
            <a:r>
              <a:rPr lang="en-US" sz="5400" b="1">
                <a:solidFill>
                  <a:schemeClr val="bg2"/>
                </a:solidFill>
                <a:latin typeface="+mj-lt"/>
                <a:cs typeface="Arial" panose="020B0604020202020204" pitchFamily="34" charset="0"/>
              </a:rPr>
              <a:t>Healthy High Streets in Bradford</a:t>
            </a:r>
          </a:p>
        </p:txBody>
      </p:sp>
      <p:sp>
        <p:nvSpPr>
          <p:cNvPr id="5" name="Subtitle 2">
            <a:extLst>
              <a:ext uri="{FF2B5EF4-FFF2-40B4-BE49-F238E27FC236}">
                <a16:creationId xmlns:a16="http://schemas.microsoft.com/office/drawing/2014/main" id="{0BEBC840-077A-968B-1A43-2C29188FB21C}"/>
              </a:ext>
            </a:extLst>
          </p:cNvPr>
          <p:cNvSpPr txBox="1">
            <a:spLocks/>
          </p:cNvSpPr>
          <p:nvPr/>
        </p:nvSpPr>
        <p:spPr>
          <a:xfrm>
            <a:off x="7810500" y="4737734"/>
            <a:ext cx="4381500" cy="598548"/>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2"/>
                </a:solidFill>
              </a:rPr>
              <a:t>By (names removed for anonymity)</a:t>
            </a:r>
          </a:p>
        </p:txBody>
      </p:sp>
      <p:pic>
        <p:nvPicPr>
          <p:cNvPr id="12" name="Picture 11" descr="A logo for a university&#10;&#10;AI-generated content may be incorrect.">
            <a:extLst>
              <a:ext uri="{FF2B5EF4-FFF2-40B4-BE49-F238E27FC236}">
                <a16:creationId xmlns:a16="http://schemas.microsoft.com/office/drawing/2014/main" id="{339BC93C-C950-5F35-146E-D0D016D955E5}"/>
              </a:ext>
            </a:extLst>
          </p:cNvPr>
          <p:cNvPicPr>
            <a:picLocks noChangeAspect="1"/>
          </p:cNvPicPr>
          <p:nvPr/>
        </p:nvPicPr>
        <p:blipFill>
          <a:blip r:embed="rId3"/>
          <a:srcRect l="19144" t="37984" r="20773" b="36981"/>
          <a:stretch/>
        </p:blipFill>
        <p:spPr>
          <a:xfrm>
            <a:off x="0" y="391886"/>
            <a:ext cx="3886201" cy="1619250"/>
          </a:xfrm>
          <a:prstGeom prst="rect">
            <a:avLst/>
          </a:prstGeom>
        </p:spPr>
      </p:pic>
    </p:spTree>
    <p:extLst>
      <p:ext uri="{BB962C8B-B14F-4D97-AF65-F5344CB8AC3E}">
        <p14:creationId xmlns:p14="http://schemas.microsoft.com/office/powerpoint/2010/main" val="1331451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BAAEFF57-0724-009B-E64B-1EFF310F2D2C}"/>
              </a:ext>
            </a:extLst>
          </p:cNvPr>
          <p:cNvPicPr>
            <a:picLocks noChangeAspect="1"/>
          </p:cNvPicPr>
          <p:nvPr/>
        </p:nvPicPr>
        <p:blipFill>
          <a:blip r:embed="rId2"/>
          <a:srcRect/>
          <a:stretch/>
        </p:blipFill>
        <p:spPr>
          <a:xfrm>
            <a:off x="75480" y="4610846"/>
            <a:ext cx="2215417" cy="2125197"/>
          </a:xfrm>
          <a:prstGeom prst="rect">
            <a:avLst/>
          </a:prstGeom>
        </p:spPr>
      </p:pic>
      <p:pic>
        <p:nvPicPr>
          <p:cNvPr id="18" name="图片 17">
            <a:extLst>
              <a:ext uri="{FF2B5EF4-FFF2-40B4-BE49-F238E27FC236}">
                <a16:creationId xmlns:a16="http://schemas.microsoft.com/office/drawing/2014/main" id="{F523EAF4-F30B-B7F3-C62C-BE224ED26238}"/>
              </a:ext>
            </a:extLst>
          </p:cNvPr>
          <p:cNvPicPr>
            <a:picLocks noChangeAspect="1"/>
          </p:cNvPicPr>
          <p:nvPr/>
        </p:nvPicPr>
        <p:blipFill>
          <a:blip r:embed="rId3"/>
          <a:srcRect/>
          <a:stretch/>
        </p:blipFill>
        <p:spPr>
          <a:xfrm>
            <a:off x="5525810" y="1641683"/>
            <a:ext cx="5852092" cy="4370550"/>
          </a:xfrm>
          <a:prstGeom prst="rect">
            <a:avLst/>
          </a:prstGeom>
        </p:spPr>
      </p:pic>
      <p:sp>
        <p:nvSpPr>
          <p:cNvPr id="12" name="矩形 11">
            <a:extLst>
              <a:ext uri="{FF2B5EF4-FFF2-40B4-BE49-F238E27FC236}">
                <a16:creationId xmlns:a16="http://schemas.microsoft.com/office/drawing/2014/main" id="{A61673E9-72B9-4F7F-DA74-624067022F49}"/>
              </a:ext>
            </a:extLst>
          </p:cNvPr>
          <p:cNvSpPr/>
          <p:nvPr/>
        </p:nvSpPr>
        <p:spPr>
          <a:xfrm>
            <a:off x="1043132" y="5555033"/>
            <a:ext cx="904326" cy="914400"/>
          </a:xfrm>
          <a:prstGeom prst="rect">
            <a:avLst/>
          </a:prstGeom>
          <a:noFill/>
          <a:ln w="9525">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BAABE413-8C32-B56A-EA05-EE042F0B7A54}"/>
              </a:ext>
            </a:extLst>
          </p:cNvPr>
          <p:cNvCxnSpPr>
            <a:cxnSpLocks/>
          </p:cNvCxnSpPr>
          <p:nvPr/>
        </p:nvCxnSpPr>
        <p:spPr>
          <a:xfrm flipH="1">
            <a:off x="1043132" y="5673444"/>
            <a:ext cx="315201" cy="795989"/>
          </a:xfrm>
          <a:prstGeom prst="line">
            <a:avLst/>
          </a:prstGeom>
          <a:ln w="9525">
            <a:solidFill>
              <a:schemeClr val="tx1">
                <a:lumMod val="95000"/>
                <a:lumOff val="5000"/>
              </a:schemeClr>
            </a:solidFill>
          </a:ln>
        </p:spPr>
        <p:style>
          <a:lnRef idx="2">
            <a:schemeClr val="dk1"/>
          </a:lnRef>
          <a:fillRef idx="0">
            <a:schemeClr val="dk1"/>
          </a:fillRef>
          <a:effectRef idx="1">
            <a:schemeClr val="dk1"/>
          </a:effectRef>
          <a:fontRef idx="minor">
            <a:schemeClr val="tx1"/>
          </a:fontRef>
        </p:style>
      </p:cxnSp>
      <p:cxnSp>
        <p:nvCxnSpPr>
          <p:cNvPr id="16" name="直接连接符 15">
            <a:extLst>
              <a:ext uri="{FF2B5EF4-FFF2-40B4-BE49-F238E27FC236}">
                <a16:creationId xmlns:a16="http://schemas.microsoft.com/office/drawing/2014/main" id="{AD8A9330-ED45-354C-876D-A513F628ABAC}"/>
              </a:ext>
            </a:extLst>
          </p:cNvPr>
          <p:cNvCxnSpPr>
            <a:cxnSpLocks/>
          </p:cNvCxnSpPr>
          <p:nvPr/>
        </p:nvCxnSpPr>
        <p:spPr>
          <a:xfrm flipV="1">
            <a:off x="1947458" y="5673444"/>
            <a:ext cx="2997132" cy="770813"/>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21" name="组合 20">
            <a:extLst>
              <a:ext uri="{FF2B5EF4-FFF2-40B4-BE49-F238E27FC236}">
                <a16:creationId xmlns:a16="http://schemas.microsoft.com/office/drawing/2014/main" id="{6D0BD114-7ECF-8836-69D7-EEC28257567D}"/>
              </a:ext>
            </a:extLst>
          </p:cNvPr>
          <p:cNvGrpSpPr/>
          <p:nvPr/>
        </p:nvGrpSpPr>
        <p:grpSpPr>
          <a:xfrm>
            <a:off x="906816" y="950614"/>
            <a:ext cx="4497196" cy="660478"/>
            <a:chOff x="906816" y="950614"/>
            <a:chExt cx="4497196" cy="660478"/>
          </a:xfrm>
        </p:grpSpPr>
        <p:grpSp>
          <p:nvGrpSpPr>
            <p:cNvPr id="19" name="组合 18">
              <a:extLst>
                <a:ext uri="{FF2B5EF4-FFF2-40B4-BE49-F238E27FC236}">
                  <a16:creationId xmlns:a16="http://schemas.microsoft.com/office/drawing/2014/main" id="{704EBDEA-4DAF-8E0D-1DCD-045DAF603A0A}"/>
                </a:ext>
              </a:extLst>
            </p:cNvPr>
            <p:cNvGrpSpPr/>
            <p:nvPr/>
          </p:nvGrpSpPr>
          <p:grpSpPr>
            <a:xfrm>
              <a:off x="3184430" y="950614"/>
              <a:ext cx="2219582" cy="660478"/>
              <a:chOff x="3184430" y="950614"/>
              <a:chExt cx="2219582" cy="660478"/>
            </a:xfrm>
          </p:grpSpPr>
          <p:sp>
            <p:nvSpPr>
              <p:cNvPr id="31" name="文本框 30">
                <a:extLst>
                  <a:ext uri="{FF2B5EF4-FFF2-40B4-BE49-F238E27FC236}">
                    <a16:creationId xmlns:a16="http://schemas.microsoft.com/office/drawing/2014/main" id="{321C4D00-AB72-2630-6D57-951D9CAB8911}"/>
                  </a:ext>
                </a:extLst>
              </p:cNvPr>
              <p:cNvSpPr txBox="1"/>
              <p:nvPr/>
            </p:nvSpPr>
            <p:spPr>
              <a:xfrm>
                <a:off x="3184430" y="1334093"/>
                <a:ext cx="2219582" cy="276999"/>
              </a:xfrm>
              <a:prstGeom prst="rect">
                <a:avLst/>
              </a:prstGeom>
              <a:noFill/>
            </p:spPr>
            <p:txBody>
              <a:bodyPr wrap="square" rtlCol="0">
                <a:spAutoFit/>
              </a:bodyPr>
              <a:lstStyle/>
              <a:p>
                <a:r>
                  <a:rPr lang="en-US" altLang="zh-CN" sz="1200" b="1"/>
                  <a:t>Bottom 1: Manningham Lane</a:t>
                </a:r>
                <a:endParaRPr lang="zh-CN" altLang="en-US" sz="1200" b="1"/>
              </a:p>
            </p:txBody>
          </p:sp>
          <p:pic>
            <p:nvPicPr>
              <p:cNvPr id="39" name="图片 38">
                <a:extLst>
                  <a:ext uri="{FF2B5EF4-FFF2-40B4-BE49-F238E27FC236}">
                    <a16:creationId xmlns:a16="http://schemas.microsoft.com/office/drawing/2014/main" id="{8A4578D9-794C-3569-CF7B-426F9EF8FF55}"/>
                  </a:ext>
                </a:extLst>
              </p:cNvPr>
              <p:cNvPicPr>
                <a:picLocks noChangeAspect="1"/>
              </p:cNvPicPr>
              <p:nvPr/>
            </p:nvPicPr>
            <p:blipFill>
              <a:blip r:embed="rId4"/>
              <a:srcRect t="6989" b="6989"/>
              <a:stretch/>
            </p:blipFill>
            <p:spPr>
              <a:xfrm>
                <a:off x="4146584" y="1208518"/>
                <a:ext cx="295275" cy="152400"/>
              </a:xfrm>
              <a:prstGeom prst="rect">
                <a:avLst/>
              </a:prstGeom>
              <a:ln>
                <a:solidFill>
                  <a:schemeClr val="bg1">
                    <a:lumMod val="65000"/>
                  </a:schemeClr>
                </a:solidFill>
              </a:ln>
            </p:spPr>
          </p:pic>
          <p:sp>
            <p:nvSpPr>
              <p:cNvPr id="40" name="文本框 39">
                <a:extLst>
                  <a:ext uri="{FF2B5EF4-FFF2-40B4-BE49-F238E27FC236}">
                    <a16:creationId xmlns:a16="http://schemas.microsoft.com/office/drawing/2014/main" id="{1DC54242-A5C5-F07C-8681-8ED594C17616}"/>
                  </a:ext>
                </a:extLst>
              </p:cNvPr>
              <p:cNvSpPr txBox="1"/>
              <p:nvPr/>
            </p:nvSpPr>
            <p:spPr>
              <a:xfrm>
                <a:off x="3253579" y="950614"/>
                <a:ext cx="2081284" cy="276999"/>
              </a:xfrm>
              <a:prstGeom prst="rect">
                <a:avLst/>
              </a:prstGeom>
              <a:noFill/>
            </p:spPr>
            <p:txBody>
              <a:bodyPr wrap="square" rtlCol="0">
                <a:spAutoFit/>
              </a:bodyPr>
              <a:lstStyle/>
              <a:p>
                <a:pPr algn="ctr"/>
                <a:r>
                  <a:rPr lang="en-US" altLang="zh-CN" sz="1200" b="1"/>
                  <a:t>Traditional high street</a:t>
                </a:r>
                <a:endParaRPr lang="zh-CN" altLang="en-US" sz="1200" b="1"/>
              </a:p>
            </p:txBody>
          </p:sp>
        </p:grpSp>
        <p:grpSp>
          <p:nvGrpSpPr>
            <p:cNvPr id="17" name="组合 16">
              <a:extLst>
                <a:ext uri="{FF2B5EF4-FFF2-40B4-BE49-F238E27FC236}">
                  <a16:creationId xmlns:a16="http://schemas.microsoft.com/office/drawing/2014/main" id="{775DBD11-2158-F31E-220A-524790733867}"/>
                </a:ext>
              </a:extLst>
            </p:cNvPr>
            <p:cNvGrpSpPr/>
            <p:nvPr/>
          </p:nvGrpSpPr>
          <p:grpSpPr>
            <a:xfrm>
              <a:off x="906816" y="950614"/>
              <a:ext cx="2081284" cy="660478"/>
              <a:chOff x="906816" y="950614"/>
              <a:chExt cx="2081284" cy="660478"/>
            </a:xfrm>
          </p:grpSpPr>
          <p:sp>
            <p:nvSpPr>
              <p:cNvPr id="30" name="文本框 29">
                <a:extLst>
                  <a:ext uri="{FF2B5EF4-FFF2-40B4-BE49-F238E27FC236}">
                    <a16:creationId xmlns:a16="http://schemas.microsoft.com/office/drawing/2014/main" id="{9784AE8A-49E8-5E3B-465B-8D87B9FE8167}"/>
                  </a:ext>
                </a:extLst>
              </p:cNvPr>
              <p:cNvSpPr txBox="1"/>
              <p:nvPr/>
            </p:nvSpPr>
            <p:spPr>
              <a:xfrm>
                <a:off x="1161782" y="1334093"/>
                <a:ext cx="1571352" cy="276999"/>
              </a:xfrm>
              <a:prstGeom prst="rect">
                <a:avLst/>
              </a:prstGeom>
              <a:noFill/>
            </p:spPr>
            <p:txBody>
              <a:bodyPr wrap="square" rtlCol="0">
                <a:spAutoFit/>
              </a:bodyPr>
              <a:lstStyle/>
              <a:p>
                <a:r>
                  <a:rPr lang="en-US" altLang="zh-CN" sz="1200" b="1"/>
                  <a:t>Top1: Keighley Road</a:t>
                </a:r>
                <a:endParaRPr lang="zh-CN" altLang="en-US" sz="1200" b="1"/>
              </a:p>
            </p:txBody>
          </p:sp>
          <p:pic>
            <p:nvPicPr>
              <p:cNvPr id="37" name="图片 36">
                <a:extLst>
                  <a:ext uri="{FF2B5EF4-FFF2-40B4-BE49-F238E27FC236}">
                    <a16:creationId xmlns:a16="http://schemas.microsoft.com/office/drawing/2014/main" id="{8CA9C73C-39BA-A903-4AB7-1F4DACE728AD}"/>
                  </a:ext>
                </a:extLst>
              </p:cNvPr>
              <p:cNvPicPr>
                <a:picLocks noChangeAspect="1"/>
              </p:cNvPicPr>
              <p:nvPr/>
            </p:nvPicPr>
            <p:blipFill>
              <a:blip r:embed="rId5"/>
              <a:srcRect/>
              <a:stretch/>
            </p:blipFill>
            <p:spPr>
              <a:xfrm>
                <a:off x="1818871" y="1220425"/>
                <a:ext cx="257175" cy="128587"/>
              </a:xfrm>
              <a:prstGeom prst="rect">
                <a:avLst/>
              </a:prstGeom>
              <a:ln w="9525">
                <a:solidFill>
                  <a:schemeClr val="bg1">
                    <a:lumMod val="65000"/>
                  </a:schemeClr>
                </a:solidFill>
              </a:ln>
            </p:spPr>
          </p:pic>
          <p:sp>
            <p:nvSpPr>
              <p:cNvPr id="41" name="文本框 40">
                <a:extLst>
                  <a:ext uri="{FF2B5EF4-FFF2-40B4-BE49-F238E27FC236}">
                    <a16:creationId xmlns:a16="http://schemas.microsoft.com/office/drawing/2014/main" id="{AC620F46-0F23-BA6E-3230-821073098B51}"/>
                  </a:ext>
                </a:extLst>
              </p:cNvPr>
              <p:cNvSpPr txBox="1"/>
              <p:nvPr/>
            </p:nvSpPr>
            <p:spPr>
              <a:xfrm>
                <a:off x="906816" y="950614"/>
                <a:ext cx="2081284" cy="276999"/>
              </a:xfrm>
              <a:prstGeom prst="rect">
                <a:avLst/>
              </a:prstGeom>
              <a:noFill/>
            </p:spPr>
            <p:txBody>
              <a:bodyPr wrap="square" rtlCol="0">
                <a:spAutoFit/>
              </a:bodyPr>
              <a:lstStyle/>
              <a:p>
                <a:pPr algn="ctr"/>
                <a:r>
                  <a:rPr lang="en-US" altLang="zh-CN" sz="1200" b="1"/>
                  <a:t>Youth friendly high street</a:t>
                </a:r>
                <a:endParaRPr lang="zh-CN" altLang="en-US" sz="1200" b="1"/>
              </a:p>
            </p:txBody>
          </p:sp>
        </p:grpSp>
        <p:sp>
          <p:nvSpPr>
            <p:cNvPr id="44" name="箭头: 左右 43">
              <a:extLst>
                <a:ext uri="{FF2B5EF4-FFF2-40B4-BE49-F238E27FC236}">
                  <a16:creationId xmlns:a16="http://schemas.microsoft.com/office/drawing/2014/main" id="{8AA72518-F3BB-6D95-0525-5F5A592F79AC}"/>
                </a:ext>
              </a:extLst>
            </p:cNvPr>
            <p:cNvSpPr/>
            <p:nvPr/>
          </p:nvSpPr>
          <p:spPr>
            <a:xfrm>
              <a:off x="2451644" y="1211520"/>
              <a:ext cx="1269242" cy="138667"/>
            </a:xfrm>
            <a:prstGeom prst="leftRightArrow">
              <a:avLst/>
            </a:prstGeom>
            <a:gradFill>
              <a:gsLst>
                <a:gs pos="0">
                  <a:srgbClr val="00491D"/>
                </a:gs>
                <a:gs pos="100000">
                  <a:srgbClr val="F6FCF4"/>
                </a:gs>
              </a:gsLst>
              <a:lin ang="0" scaled="0"/>
            </a:gradFill>
            <a:ln w="952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54" name="文本框 53">
            <a:extLst>
              <a:ext uri="{FF2B5EF4-FFF2-40B4-BE49-F238E27FC236}">
                <a16:creationId xmlns:a16="http://schemas.microsoft.com/office/drawing/2014/main" id="{F2606D90-E6FE-1649-CE9F-6CC31C2AEE78}"/>
              </a:ext>
            </a:extLst>
          </p:cNvPr>
          <p:cNvSpPr txBox="1"/>
          <p:nvPr/>
        </p:nvSpPr>
        <p:spPr>
          <a:xfrm>
            <a:off x="926265" y="198539"/>
            <a:ext cx="10451637" cy="769441"/>
          </a:xfrm>
          <a:prstGeom prst="rect">
            <a:avLst/>
          </a:prstGeom>
          <a:noFill/>
        </p:spPr>
        <p:txBody>
          <a:bodyPr wrap="square">
            <a:spAutoFit/>
          </a:bodyPr>
          <a:lstStyle/>
          <a:p>
            <a:r>
              <a:rPr lang="en-US" altLang="zh-CN" sz="4400" b="1"/>
              <a:t>High Streets in Bradford: Youth-Friendly</a:t>
            </a:r>
            <a:endParaRPr lang="zh-CN" altLang="en-US" sz="4400" b="1"/>
          </a:p>
        </p:txBody>
      </p:sp>
      <p:cxnSp>
        <p:nvCxnSpPr>
          <p:cNvPr id="6" name="直接连接符 5">
            <a:extLst>
              <a:ext uri="{FF2B5EF4-FFF2-40B4-BE49-F238E27FC236}">
                <a16:creationId xmlns:a16="http://schemas.microsoft.com/office/drawing/2014/main" id="{E45F2606-4F1C-02A4-E8CD-C2F5214D1FA7}"/>
              </a:ext>
            </a:extLst>
          </p:cNvPr>
          <p:cNvCxnSpPr>
            <a:cxnSpLocks/>
          </p:cNvCxnSpPr>
          <p:nvPr/>
        </p:nvCxnSpPr>
        <p:spPr>
          <a:xfrm flipV="1">
            <a:off x="1043132" y="1849329"/>
            <a:ext cx="315201" cy="3720393"/>
          </a:xfrm>
          <a:prstGeom prst="line">
            <a:avLst/>
          </a:prstGeom>
          <a:ln w="9525">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pic>
        <p:nvPicPr>
          <p:cNvPr id="8" name="图片 7">
            <a:extLst>
              <a:ext uri="{FF2B5EF4-FFF2-40B4-BE49-F238E27FC236}">
                <a16:creationId xmlns:a16="http://schemas.microsoft.com/office/drawing/2014/main" id="{A338A9F9-0F27-368B-E4F7-B92D458ADB8B}"/>
              </a:ext>
            </a:extLst>
          </p:cNvPr>
          <p:cNvPicPr>
            <a:picLocks noChangeAspect="1"/>
          </p:cNvPicPr>
          <p:nvPr/>
        </p:nvPicPr>
        <p:blipFill>
          <a:blip r:embed="rId6"/>
          <a:srcRect l="1749" t="6110" r="1980" b="1723"/>
          <a:stretch/>
        </p:blipFill>
        <p:spPr>
          <a:xfrm>
            <a:off x="1366238" y="1849329"/>
            <a:ext cx="3578352" cy="3824423"/>
          </a:xfrm>
          <a:prstGeom prst="rect">
            <a:avLst/>
          </a:prstGeom>
          <a:ln w="9525">
            <a:solidFill>
              <a:schemeClr val="tx1">
                <a:lumMod val="95000"/>
                <a:lumOff val="5000"/>
              </a:schemeClr>
            </a:solidFill>
          </a:ln>
        </p:spPr>
      </p:pic>
      <p:cxnSp>
        <p:nvCxnSpPr>
          <p:cNvPr id="20" name="直接箭头连接符 19">
            <a:extLst>
              <a:ext uri="{FF2B5EF4-FFF2-40B4-BE49-F238E27FC236}">
                <a16:creationId xmlns:a16="http://schemas.microsoft.com/office/drawing/2014/main" id="{13EB339F-3FD8-6374-B98C-CC2E1F329D43}"/>
              </a:ext>
            </a:extLst>
          </p:cNvPr>
          <p:cNvCxnSpPr>
            <a:cxnSpLocks/>
            <a:stCxn id="30" idx="2"/>
          </p:cNvCxnSpPr>
          <p:nvPr/>
        </p:nvCxnSpPr>
        <p:spPr>
          <a:xfrm>
            <a:off x="1947458" y="1611092"/>
            <a:ext cx="1297428" cy="1062598"/>
          </a:xfrm>
          <a:prstGeom prst="straightConnector1">
            <a:avLst/>
          </a:prstGeom>
          <a:ln>
            <a:solidFill>
              <a:schemeClr val="tx1">
                <a:lumMod val="95000"/>
                <a:lumOff val="5000"/>
              </a:schemeClr>
            </a:solidFill>
            <a:prstDash val="dash"/>
            <a:tailEnd type="triangle"/>
          </a:ln>
        </p:spPr>
        <p:style>
          <a:lnRef idx="3">
            <a:schemeClr val="accent2"/>
          </a:lnRef>
          <a:fillRef idx="0">
            <a:schemeClr val="accent2"/>
          </a:fillRef>
          <a:effectRef idx="2">
            <a:schemeClr val="accent2"/>
          </a:effectRef>
          <a:fontRef idx="minor">
            <a:schemeClr val="tx1"/>
          </a:fontRef>
        </p:style>
      </p:cxnSp>
      <p:cxnSp>
        <p:nvCxnSpPr>
          <p:cNvPr id="24" name="直接箭头连接符 23">
            <a:extLst>
              <a:ext uri="{FF2B5EF4-FFF2-40B4-BE49-F238E27FC236}">
                <a16:creationId xmlns:a16="http://schemas.microsoft.com/office/drawing/2014/main" id="{0F52E975-792F-9776-CE25-1EE868F065E0}"/>
              </a:ext>
            </a:extLst>
          </p:cNvPr>
          <p:cNvCxnSpPr>
            <a:cxnSpLocks/>
            <a:stCxn id="31" idx="2"/>
          </p:cNvCxnSpPr>
          <p:nvPr/>
        </p:nvCxnSpPr>
        <p:spPr>
          <a:xfrm flipH="1">
            <a:off x="3518810" y="1611092"/>
            <a:ext cx="775411" cy="1557558"/>
          </a:xfrm>
          <a:prstGeom prst="straightConnector1">
            <a:avLst/>
          </a:prstGeom>
          <a:ln>
            <a:solidFill>
              <a:schemeClr val="tx1">
                <a:lumMod val="95000"/>
                <a:lumOff val="5000"/>
              </a:schemeClr>
            </a:solidFill>
            <a:prstDash val="dash"/>
            <a:tailEnd type="triangle"/>
          </a:ln>
        </p:spPr>
        <p:style>
          <a:lnRef idx="3">
            <a:schemeClr val="accent2"/>
          </a:lnRef>
          <a:fillRef idx="0">
            <a:schemeClr val="accent2"/>
          </a:fillRef>
          <a:effectRef idx="2">
            <a:schemeClr val="accent2"/>
          </a:effectRef>
          <a:fontRef idx="minor">
            <a:schemeClr val="tx1"/>
          </a:fontRef>
        </p:style>
      </p:cxnSp>
      <p:pic>
        <p:nvPicPr>
          <p:cNvPr id="27" name="图片 26">
            <a:extLst>
              <a:ext uri="{FF2B5EF4-FFF2-40B4-BE49-F238E27FC236}">
                <a16:creationId xmlns:a16="http://schemas.microsoft.com/office/drawing/2014/main" id="{98548CA3-F80E-F06A-3C56-D1E7A0C83FE4}"/>
              </a:ext>
            </a:extLst>
          </p:cNvPr>
          <p:cNvPicPr>
            <a:picLocks noChangeAspect="1"/>
          </p:cNvPicPr>
          <p:nvPr/>
        </p:nvPicPr>
        <p:blipFill>
          <a:blip r:embed="rId7"/>
          <a:stretch>
            <a:fillRect/>
          </a:stretch>
        </p:blipFill>
        <p:spPr>
          <a:xfrm>
            <a:off x="8296275" y="1681163"/>
            <a:ext cx="2005013" cy="168166"/>
          </a:xfrm>
          <a:prstGeom prst="rect">
            <a:avLst/>
          </a:prstGeom>
        </p:spPr>
      </p:pic>
      <p:sp>
        <p:nvSpPr>
          <p:cNvPr id="29" name="文本框 28">
            <a:extLst>
              <a:ext uri="{FF2B5EF4-FFF2-40B4-BE49-F238E27FC236}">
                <a16:creationId xmlns:a16="http://schemas.microsoft.com/office/drawing/2014/main" id="{5AC9A63D-F679-29AA-F397-3B697BEB0928}"/>
              </a:ext>
            </a:extLst>
          </p:cNvPr>
          <p:cNvSpPr txBox="1"/>
          <p:nvPr/>
        </p:nvSpPr>
        <p:spPr>
          <a:xfrm>
            <a:off x="7265040" y="1441815"/>
            <a:ext cx="3897633" cy="338554"/>
          </a:xfrm>
          <a:prstGeom prst="rect">
            <a:avLst/>
          </a:prstGeom>
          <a:noFill/>
        </p:spPr>
        <p:txBody>
          <a:bodyPr wrap="square" rtlCol="0">
            <a:spAutoFit/>
          </a:bodyPr>
          <a:lstStyle/>
          <a:p>
            <a:pPr algn="ctr"/>
            <a:r>
              <a:rPr lang="en-US" altLang="zh-CN" sz="1600" b="1"/>
              <a:t>Youth-friendly rate by high street</a:t>
            </a:r>
            <a:endParaRPr lang="zh-CN" altLang="en-US" sz="1600" b="1"/>
          </a:p>
        </p:txBody>
      </p:sp>
    </p:spTree>
    <p:extLst>
      <p:ext uri="{BB962C8B-B14F-4D97-AF65-F5344CB8AC3E}">
        <p14:creationId xmlns:p14="http://schemas.microsoft.com/office/powerpoint/2010/main" val="58787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2597A90-54BF-3D06-F660-6DF99B7C40FA}"/>
              </a:ext>
            </a:extLst>
          </p:cNvPr>
          <p:cNvSpPr>
            <a:spLocks noGrp="1"/>
          </p:cNvSpPr>
          <p:nvPr>
            <p:ph type="title"/>
          </p:nvPr>
        </p:nvSpPr>
        <p:spPr>
          <a:xfrm>
            <a:off x="838200" y="205468"/>
            <a:ext cx="10515600" cy="1325563"/>
          </a:xfrm>
        </p:spPr>
        <p:txBody>
          <a:bodyPr/>
          <a:lstStyle/>
          <a:p>
            <a:r>
              <a:rPr lang="en-US" b="1"/>
              <a:t>Healthy High Streets by Low Income Group</a:t>
            </a:r>
          </a:p>
        </p:txBody>
      </p:sp>
      <p:pic>
        <p:nvPicPr>
          <p:cNvPr id="8" name="图片 7">
            <a:extLst>
              <a:ext uri="{FF2B5EF4-FFF2-40B4-BE49-F238E27FC236}">
                <a16:creationId xmlns:a16="http://schemas.microsoft.com/office/drawing/2014/main" id="{61C25AF0-1CA9-B83D-2175-A6DC67940A9B}"/>
              </a:ext>
            </a:extLst>
          </p:cNvPr>
          <p:cNvPicPr>
            <a:picLocks noChangeAspect="1"/>
          </p:cNvPicPr>
          <p:nvPr/>
        </p:nvPicPr>
        <p:blipFill>
          <a:blip r:embed="rId3"/>
          <a:stretch>
            <a:fillRect/>
          </a:stretch>
        </p:blipFill>
        <p:spPr>
          <a:xfrm>
            <a:off x="1768547" y="1271814"/>
            <a:ext cx="4721155" cy="4401205"/>
          </a:xfrm>
          <a:prstGeom prst="rect">
            <a:avLst/>
          </a:prstGeom>
        </p:spPr>
      </p:pic>
      <p:pic>
        <p:nvPicPr>
          <p:cNvPr id="9" name="图片 8">
            <a:extLst>
              <a:ext uri="{FF2B5EF4-FFF2-40B4-BE49-F238E27FC236}">
                <a16:creationId xmlns:a16="http://schemas.microsoft.com/office/drawing/2014/main" id="{7A94C046-E77D-8557-C505-42154601BF1B}"/>
              </a:ext>
            </a:extLst>
          </p:cNvPr>
          <p:cNvPicPr>
            <a:picLocks noChangeAspect="1"/>
          </p:cNvPicPr>
          <p:nvPr/>
        </p:nvPicPr>
        <p:blipFill>
          <a:blip r:embed="rId4"/>
          <a:stretch>
            <a:fillRect/>
          </a:stretch>
        </p:blipFill>
        <p:spPr>
          <a:xfrm>
            <a:off x="6489702" y="1271814"/>
            <a:ext cx="5702298" cy="4397051"/>
          </a:xfrm>
          <a:prstGeom prst="rect">
            <a:avLst/>
          </a:prstGeom>
        </p:spPr>
      </p:pic>
      <p:sp>
        <p:nvSpPr>
          <p:cNvPr id="10" name="文本框 9">
            <a:extLst>
              <a:ext uri="{FF2B5EF4-FFF2-40B4-BE49-F238E27FC236}">
                <a16:creationId xmlns:a16="http://schemas.microsoft.com/office/drawing/2014/main" id="{F5CA1146-495D-3309-2C8D-573102419B63}"/>
              </a:ext>
            </a:extLst>
          </p:cNvPr>
          <p:cNvSpPr txBox="1"/>
          <p:nvPr/>
        </p:nvSpPr>
        <p:spPr>
          <a:xfrm>
            <a:off x="1768547" y="5864247"/>
            <a:ext cx="8723086" cy="646331"/>
          </a:xfrm>
          <a:prstGeom prst="rect">
            <a:avLst/>
          </a:prstGeom>
          <a:noFill/>
        </p:spPr>
        <p:txBody>
          <a:bodyPr wrap="square" rtlCol="0">
            <a:spAutoFit/>
          </a:bodyPr>
          <a:lstStyle/>
          <a:p>
            <a:r>
              <a:rPr kumimoji="1" lang="en-US" altLang="zh-CN"/>
              <a:t>- </a:t>
            </a:r>
            <a:r>
              <a:rPr kumimoji="1" lang="de-DE" altLang="zh-CN"/>
              <a:t>POIs </a:t>
            </a:r>
            <a:r>
              <a:rPr kumimoji="1" lang="de-DE" altLang="zh-CN" err="1"/>
              <a:t>of</a:t>
            </a:r>
            <a:r>
              <a:rPr kumimoji="1" lang="de-DE" altLang="zh-CN"/>
              <a:t> </a:t>
            </a:r>
            <a:r>
              <a:rPr kumimoji="1" lang="de-DE" altLang="zh-CN" err="1"/>
              <a:t>target</a:t>
            </a:r>
            <a:r>
              <a:rPr kumimoji="1" lang="de-DE" altLang="zh-CN"/>
              <a:t> </a:t>
            </a:r>
            <a:r>
              <a:rPr kumimoji="1" lang="de-DE" altLang="zh-CN" err="1"/>
              <a:t>group</a:t>
            </a:r>
            <a:r>
              <a:rPr kumimoji="1" lang="de-DE" altLang="zh-CN"/>
              <a:t> </a:t>
            </a:r>
            <a:r>
              <a:rPr kumimoji="1" lang="de-DE" altLang="zh-CN" err="1"/>
              <a:t>are</a:t>
            </a:r>
            <a:r>
              <a:rPr kumimoji="1" lang="de-DE" altLang="zh-CN"/>
              <a:t> not </a:t>
            </a:r>
            <a:r>
              <a:rPr kumimoji="1" lang="de-DE" altLang="zh-CN" err="1"/>
              <a:t>densely</a:t>
            </a:r>
            <a:r>
              <a:rPr kumimoji="1" lang="de-DE" altLang="zh-CN"/>
              <a:t> </a:t>
            </a:r>
            <a:r>
              <a:rPr kumimoji="1" lang="de-DE" altLang="zh-CN" err="1"/>
              <a:t>distributed</a:t>
            </a:r>
            <a:r>
              <a:rPr kumimoji="1" lang="de-DE" altLang="zh-CN"/>
              <a:t> </a:t>
            </a:r>
            <a:r>
              <a:rPr kumimoji="1" lang="de-DE" altLang="zh-CN" err="1"/>
              <a:t>within</a:t>
            </a:r>
            <a:r>
              <a:rPr kumimoji="1" lang="de-DE" altLang="zh-CN"/>
              <a:t> </a:t>
            </a:r>
            <a:r>
              <a:rPr kumimoji="1" lang="de-DE" altLang="zh-CN" err="1"/>
              <a:t>the</a:t>
            </a:r>
            <a:r>
              <a:rPr kumimoji="1" lang="de-DE" altLang="zh-CN"/>
              <a:t> High Street </a:t>
            </a:r>
            <a:r>
              <a:rPr kumimoji="1" lang="de-DE" altLang="zh-CN" err="1"/>
              <a:t>buffer</a:t>
            </a:r>
            <a:endParaRPr kumimoji="1" lang="de-DE" altLang="zh-CN"/>
          </a:p>
          <a:p>
            <a:r>
              <a:rPr kumimoji="1" lang="en-US" altLang="zh-CN"/>
              <a:t>- Most are commercial high streets with a focus on retail industries</a:t>
            </a:r>
            <a:endParaRPr kumimoji="1" lang="zh-CN" altLang="en-US"/>
          </a:p>
        </p:txBody>
      </p:sp>
      <p:sp>
        <p:nvSpPr>
          <p:cNvPr id="11" name="文本框 10">
            <a:extLst>
              <a:ext uri="{FF2B5EF4-FFF2-40B4-BE49-F238E27FC236}">
                <a16:creationId xmlns:a16="http://schemas.microsoft.com/office/drawing/2014/main" id="{0FA9E0D1-A354-0DDF-740F-D0BA9918B967}"/>
              </a:ext>
            </a:extLst>
          </p:cNvPr>
          <p:cNvSpPr txBox="1"/>
          <p:nvPr/>
        </p:nvSpPr>
        <p:spPr>
          <a:xfrm>
            <a:off x="0" y="1271814"/>
            <a:ext cx="1768547" cy="4401205"/>
          </a:xfrm>
          <a:prstGeom prst="rect">
            <a:avLst/>
          </a:prstGeom>
          <a:solidFill>
            <a:schemeClr val="bg1"/>
          </a:solidFill>
        </p:spPr>
        <p:txBody>
          <a:bodyPr wrap="square" rtlCol="0">
            <a:spAutoFit/>
          </a:bodyPr>
          <a:lstStyle/>
          <a:p>
            <a:endParaRPr kumimoji="1" lang="en-US" altLang="zh-CN"/>
          </a:p>
          <a:p>
            <a:endParaRPr kumimoji="1" lang="en-US" altLang="zh-CN"/>
          </a:p>
          <a:p>
            <a:endParaRPr kumimoji="1" lang="en-US" altLang="zh-CN"/>
          </a:p>
          <a:p>
            <a:r>
              <a:rPr kumimoji="1" lang="en-US" altLang="zh-CN"/>
              <a:t>POI Selection:</a:t>
            </a:r>
          </a:p>
          <a:p>
            <a:pPr marL="285750" indent="-285750">
              <a:buFont typeface="Arial" panose="020B0604020202020204" pitchFamily="34" charset="0"/>
              <a:buChar char="•"/>
            </a:pPr>
            <a:r>
              <a:rPr kumimoji="1" lang="de-DE" altLang="zh-CN" sz="1600"/>
              <a:t>Discount </a:t>
            </a:r>
            <a:r>
              <a:rPr kumimoji="1" lang="de-DE" altLang="zh-CN" sz="1600" err="1"/>
              <a:t>stores</a:t>
            </a:r>
            <a:endParaRPr kumimoji="1" lang="de-DE" altLang="zh-CN" sz="1600"/>
          </a:p>
          <a:p>
            <a:pPr marL="285750" indent="-285750">
              <a:buFont typeface="Arial" panose="020B0604020202020204" pitchFamily="34" charset="0"/>
              <a:buChar char="•"/>
            </a:pPr>
            <a:r>
              <a:rPr kumimoji="1" lang="de-DE" altLang="zh-CN" sz="1600" err="1"/>
              <a:t>Charity</a:t>
            </a:r>
            <a:r>
              <a:rPr kumimoji="1" lang="de-DE" altLang="zh-CN" sz="1600"/>
              <a:t> </a:t>
            </a:r>
            <a:r>
              <a:rPr kumimoji="1" lang="de-DE" altLang="zh-CN" sz="1600" err="1"/>
              <a:t>stores</a:t>
            </a:r>
            <a:endParaRPr kumimoji="1" lang="de-DE" altLang="zh-CN" sz="1600"/>
          </a:p>
          <a:p>
            <a:pPr marL="285750" indent="-285750">
              <a:buFont typeface="Arial" panose="020B0604020202020204" pitchFamily="34" charset="0"/>
              <a:buChar char="•"/>
            </a:pPr>
            <a:r>
              <a:rPr kumimoji="1" lang="de-DE" altLang="zh-CN" sz="1600" err="1"/>
              <a:t>Welfare</a:t>
            </a:r>
            <a:r>
              <a:rPr kumimoji="1" lang="de-DE" altLang="zh-CN" sz="1600"/>
              <a:t> </a:t>
            </a:r>
            <a:r>
              <a:rPr kumimoji="1" lang="de-DE" altLang="zh-CN" sz="1600" err="1"/>
              <a:t>communities</a:t>
            </a:r>
            <a:endParaRPr kumimoji="1" lang="de-DE" altLang="zh-CN" sz="1600"/>
          </a:p>
          <a:p>
            <a:pPr marL="285750" indent="-285750">
              <a:buFont typeface="Arial" panose="020B0604020202020204" pitchFamily="34" charset="0"/>
              <a:buChar char="•"/>
            </a:pPr>
            <a:r>
              <a:rPr kumimoji="1" lang="de-DE" altLang="zh-CN" sz="1600"/>
              <a:t>Fast </a:t>
            </a:r>
            <a:r>
              <a:rPr kumimoji="1" lang="de-DE" altLang="zh-CN" sz="1600" err="1"/>
              <a:t>food</a:t>
            </a:r>
            <a:endParaRPr kumimoji="1" lang="de-DE" altLang="zh-CN" sz="1600"/>
          </a:p>
          <a:p>
            <a:pPr marL="285750" indent="-285750">
              <a:buFont typeface="Arial" panose="020B0604020202020204" pitchFamily="34" charset="0"/>
              <a:buChar char="•"/>
            </a:pPr>
            <a:r>
              <a:rPr kumimoji="1" lang="de-DE" altLang="zh-CN" sz="1600"/>
              <a:t>Public </a:t>
            </a:r>
            <a:r>
              <a:rPr kumimoji="1" lang="de-DE" altLang="zh-CN" sz="1600" err="1"/>
              <a:t>facilities</a:t>
            </a:r>
            <a:endParaRPr kumimoji="1" lang="de-DE" altLang="zh-CN" sz="1600"/>
          </a:p>
          <a:p>
            <a:pPr marL="285750" indent="-285750">
              <a:buFont typeface="Arial" panose="020B0604020202020204" pitchFamily="34" charset="0"/>
              <a:buChar char="•"/>
            </a:pPr>
            <a:endParaRPr kumimoji="1" lang="de-DE" altLang="zh-CN" sz="1600"/>
          </a:p>
          <a:p>
            <a:endParaRPr kumimoji="1" lang="de-DE" altLang="zh-CN" sz="1600"/>
          </a:p>
          <a:p>
            <a:pPr marL="285750" indent="-285750">
              <a:buFont typeface="Arial" panose="020B0604020202020204" pitchFamily="34" charset="0"/>
              <a:buChar char="•"/>
            </a:pPr>
            <a:endParaRPr kumimoji="1" lang="de-DE" altLang="zh-CN" sz="1600"/>
          </a:p>
          <a:p>
            <a:pPr marL="285750" indent="-285750">
              <a:buFont typeface="Arial" panose="020B0604020202020204" pitchFamily="34" charset="0"/>
              <a:buChar char="•"/>
            </a:pPr>
            <a:endParaRPr kumimoji="1" lang="de-DE" altLang="zh-CN" sz="1600"/>
          </a:p>
          <a:p>
            <a:endParaRPr kumimoji="1" lang="de-DE" altLang="zh-CN" sz="1600"/>
          </a:p>
        </p:txBody>
      </p:sp>
    </p:spTree>
    <p:extLst>
      <p:ext uri="{BB962C8B-B14F-4D97-AF65-F5344CB8AC3E}">
        <p14:creationId xmlns:p14="http://schemas.microsoft.com/office/powerpoint/2010/main" val="3226911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07702671-B149-F0CF-8D81-94F9DA6678F7}"/>
              </a:ext>
            </a:extLst>
          </p:cNvPr>
          <p:cNvPicPr>
            <a:picLocks noChangeAspect="1"/>
          </p:cNvPicPr>
          <p:nvPr/>
        </p:nvPicPr>
        <p:blipFill>
          <a:blip r:embed="rId3">
            <a:alphaModFix amt="53000"/>
          </a:blip>
          <a:srcRect l="12750" t="5999" r="6629" b="10723"/>
          <a:stretch/>
        </p:blipFill>
        <p:spPr>
          <a:xfrm>
            <a:off x="-3208480" y="-337278"/>
            <a:ext cx="7622406" cy="7195278"/>
          </a:xfrm>
          <a:prstGeom prst="rect">
            <a:avLst/>
          </a:prstGeom>
        </p:spPr>
      </p:pic>
      <p:pic>
        <p:nvPicPr>
          <p:cNvPr id="20" name="图片 19" descr="地图&#10;&#10;AI 生成的内容可能不正确。">
            <a:extLst>
              <a:ext uri="{FF2B5EF4-FFF2-40B4-BE49-F238E27FC236}">
                <a16:creationId xmlns:a16="http://schemas.microsoft.com/office/drawing/2014/main" id="{134A2B25-7583-E654-B13E-D959FAAFAA87}"/>
              </a:ext>
            </a:extLst>
          </p:cNvPr>
          <p:cNvPicPr>
            <a:picLocks noChangeAspect="1"/>
          </p:cNvPicPr>
          <p:nvPr/>
        </p:nvPicPr>
        <p:blipFill>
          <a:blip r:embed="rId4"/>
          <a:srcRect t="1432" b="1"/>
          <a:stretch/>
        </p:blipFill>
        <p:spPr>
          <a:xfrm>
            <a:off x="4413926" y="1639888"/>
            <a:ext cx="4552957" cy="4903787"/>
          </a:xfrm>
          <a:prstGeom prst="rect">
            <a:avLst/>
          </a:prstGeom>
        </p:spPr>
      </p:pic>
      <p:sp>
        <p:nvSpPr>
          <p:cNvPr id="4" name="Title 1">
            <a:extLst>
              <a:ext uri="{FF2B5EF4-FFF2-40B4-BE49-F238E27FC236}">
                <a16:creationId xmlns:a16="http://schemas.microsoft.com/office/drawing/2014/main" id="{E4C48A7A-95F1-740B-BC25-9B1A63AF86D3}"/>
              </a:ext>
            </a:extLst>
          </p:cNvPr>
          <p:cNvSpPr txBox="1">
            <a:spLocks/>
          </p:cNvSpPr>
          <p:nvPr/>
        </p:nvSpPr>
        <p:spPr>
          <a:xfrm>
            <a:off x="838200" y="314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Healthy Highstreets by Low Income Group:</a:t>
            </a:r>
            <a:r>
              <a:rPr lang="zh-CN" altLang="en-US" b="1"/>
              <a:t> </a:t>
            </a:r>
            <a:r>
              <a:rPr lang="en-US" altLang="zh-CN" b="1"/>
              <a:t>Bradford City Center</a:t>
            </a:r>
            <a:endParaRPr lang="en-US" b="1"/>
          </a:p>
        </p:txBody>
      </p:sp>
      <p:cxnSp>
        <p:nvCxnSpPr>
          <p:cNvPr id="25" name="直线箭头连接符 24">
            <a:extLst>
              <a:ext uri="{FF2B5EF4-FFF2-40B4-BE49-F238E27FC236}">
                <a16:creationId xmlns:a16="http://schemas.microsoft.com/office/drawing/2014/main" id="{DACED124-9E79-9EBF-0897-29090F8E3458}"/>
              </a:ext>
            </a:extLst>
          </p:cNvPr>
          <p:cNvCxnSpPr>
            <a:cxnSpLocks/>
          </p:cNvCxnSpPr>
          <p:nvPr/>
        </p:nvCxnSpPr>
        <p:spPr>
          <a:xfrm flipV="1">
            <a:off x="2473419" y="4242216"/>
            <a:ext cx="1940507" cy="543363"/>
          </a:xfrm>
          <a:prstGeom prst="straightConnector1">
            <a:avLst/>
          </a:prstGeom>
          <a:ln w="28575">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D6FA927F-91F9-096D-0093-E2259441535E}"/>
              </a:ext>
            </a:extLst>
          </p:cNvPr>
          <p:cNvSpPr txBox="1"/>
          <p:nvPr/>
        </p:nvSpPr>
        <p:spPr>
          <a:xfrm>
            <a:off x="9084809" y="1639888"/>
            <a:ext cx="2727440" cy="203132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a:t>Medium Low-Income Population Rate Area</a:t>
            </a:r>
          </a:p>
          <a:p>
            <a:pPr marL="285750" indent="-285750">
              <a:buFont typeface="Arial" panose="020B0604020202020204" pitchFamily="34" charset="0"/>
              <a:buChar char="•"/>
            </a:pPr>
            <a:r>
              <a:rPr kumimoji="1" lang="en-US" altLang="zh-CN"/>
              <a:t>Centered</a:t>
            </a:r>
            <a:r>
              <a:rPr kumimoji="1" lang="zh-CN" altLang="en-US"/>
              <a:t> </a:t>
            </a:r>
            <a:r>
              <a:rPr kumimoji="1" lang="en-US" altLang="zh-CN"/>
              <a:t>on</a:t>
            </a:r>
            <a:r>
              <a:rPr kumimoji="1" lang="zh-CN" altLang="en-US"/>
              <a:t> </a:t>
            </a:r>
            <a:r>
              <a:rPr kumimoji="1" lang="en-US" altLang="zh-CN"/>
              <a:t>Leeds</a:t>
            </a:r>
            <a:r>
              <a:rPr kumimoji="1" lang="zh-CN" altLang="en-US"/>
              <a:t> </a:t>
            </a:r>
            <a:r>
              <a:rPr kumimoji="1" lang="en-US" altLang="zh-CN"/>
              <a:t>Road, Market Street</a:t>
            </a:r>
          </a:p>
          <a:p>
            <a:pPr marL="285750" indent="-285750">
              <a:buFont typeface="Arial" panose="020B0604020202020204" pitchFamily="34" charset="0"/>
              <a:buChar char="•"/>
            </a:pPr>
            <a:r>
              <a:rPr kumimoji="1" lang="de-DE" altLang="zh-CN" err="1"/>
              <a:t>Incomplete</a:t>
            </a:r>
            <a:r>
              <a:rPr kumimoji="1" lang="de-DE" altLang="zh-CN"/>
              <a:t> </a:t>
            </a:r>
            <a:r>
              <a:rPr kumimoji="1" lang="de-DE" altLang="zh-CN" err="1"/>
              <a:t>coverage</a:t>
            </a:r>
            <a:r>
              <a:rPr kumimoji="1" lang="de-DE" altLang="zh-CN"/>
              <a:t> </a:t>
            </a:r>
            <a:r>
              <a:rPr kumimoji="1" lang="de-DE" altLang="zh-CN" err="1"/>
              <a:t>of</a:t>
            </a:r>
            <a:r>
              <a:rPr kumimoji="1" lang="de-DE" altLang="zh-CN"/>
              <a:t> POI </a:t>
            </a:r>
            <a:r>
              <a:rPr kumimoji="1" lang="de-DE" altLang="zh-CN" err="1"/>
              <a:t>types</a:t>
            </a:r>
            <a:r>
              <a:rPr kumimoji="1" lang="en-US" altLang="zh-CN"/>
              <a:t>, most are public establishments</a:t>
            </a:r>
            <a:endParaRPr kumimoji="1" lang="zh-CN" altLang="en-US"/>
          </a:p>
        </p:txBody>
      </p:sp>
      <p:sp>
        <p:nvSpPr>
          <p:cNvPr id="44" name="文本框 43">
            <a:extLst>
              <a:ext uri="{FF2B5EF4-FFF2-40B4-BE49-F238E27FC236}">
                <a16:creationId xmlns:a16="http://schemas.microsoft.com/office/drawing/2014/main" id="{5671C69E-8178-2843-96A1-D3DE71CC0A48}"/>
              </a:ext>
            </a:extLst>
          </p:cNvPr>
          <p:cNvSpPr txBox="1"/>
          <p:nvPr/>
        </p:nvSpPr>
        <p:spPr>
          <a:xfrm>
            <a:off x="9084809" y="3786951"/>
            <a:ext cx="2577539" cy="2862322"/>
          </a:xfrm>
          <a:prstGeom prst="rect">
            <a:avLst/>
          </a:prstGeom>
          <a:noFill/>
        </p:spPr>
        <p:txBody>
          <a:bodyPr wrap="square" rtlCol="0">
            <a:spAutoFit/>
          </a:bodyPr>
          <a:lstStyle/>
          <a:p>
            <a:pPr marL="285750" indent="-285750">
              <a:buFont typeface="Arial" panose="020B0604020202020204" pitchFamily="34" charset="0"/>
              <a:buChar char="•"/>
            </a:pPr>
            <a:r>
              <a:rPr kumimoji="1" lang="de-DE" altLang="zh-CN"/>
              <a:t>Rental </a:t>
            </a:r>
            <a:r>
              <a:rPr kumimoji="1" lang="de-DE" altLang="zh-CN" err="1"/>
              <a:t>subsidies</a:t>
            </a:r>
            <a:r>
              <a:rPr kumimoji="1" lang="de-DE" altLang="zh-CN"/>
              <a:t> </a:t>
            </a:r>
            <a:r>
              <a:rPr kumimoji="1" lang="de-DE" altLang="zh-CN" err="1"/>
              <a:t>for</a:t>
            </a:r>
            <a:r>
              <a:rPr kumimoji="1" lang="de-DE" altLang="zh-CN"/>
              <a:t> </a:t>
            </a:r>
            <a:r>
              <a:rPr kumimoji="1" lang="de-DE" altLang="zh-CN" err="1"/>
              <a:t>discount</a:t>
            </a:r>
            <a:r>
              <a:rPr kumimoji="1" lang="de-DE" altLang="zh-CN"/>
              <a:t> </a:t>
            </a:r>
            <a:r>
              <a:rPr kumimoji="1" lang="de-DE" altLang="zh-CN" err="1"/>
              <a:t>stores</a:t>
            </a:r>
            <a:r>
              <a:rPr kumimoji="1" lang="de-DE" altLang="zh-CN"/>
              <a:t>, </a:t>
            </a:r>
            <a:r>
              <a:rPr kumimoji="1" lang="de-DE" altLang="zh-CN" err="1"/>
              <a:t>charity</a:t>
            </a:r>
            <a:r>
              <a:rPr kumimoji="1" lang="de-DE" altLang="zh-CN"/>
              <a:t> </a:t>
            </a:r>
            <a:r>
              <a:rPr kumimoji="1" lang="de-DE" altLang="zh-CN" err="1"/>
              <a:t>stores</a:t>
            </a:r>
            <a:r>
              <a:rPr kumimoji="1" lang="de-DE" altLang="zh-CN"/>
              <a:t>, and </a:t>
            </a:r>
            <a:r>
              <a:rPr kumimoji="1" lang="de-DE" altLang="zh-CN" err="1"/>
              <a:t>small</a:t>
            </a:r>
            <a:r>
              <a:rPr kumimoji="1" lang="de-DE" altLang="zh-CN"/>
              <a:t> </a:t>
            </a:r>
            <a:r>
              <a:rPr kumimoji="1" lang="de-DE" altLang="zh-CN" err="1"/>
              <a:t>supermarkets</a:t>
            </a:r>
            <a:r>
              <a:rPr kumimoji="1" lang="de-DE" altLang="zh-CN"/>
              <a:t>.</a:t>
            </a:r>
          </a:p>
          <a:p>
            <a:pPr marL="285750" indent="-285750">
              <a:buFont typeface="Arial" panose="020B0604020202020204" pitchFamily="34" charset="0"/>
              <a:buChar char="•"/>
            </a:pPr>
            <a:r>
              <a:rPr kumimoji="1" lang="de-DE" altLang="zh-CN"/>
              <a:t>Establishment </a:t>
            </a:r>
            <a:r>
              <a:rPr kumimoji="1" lang="de-DE" altLang="zh-CN" err="1"/>
              <a:t>of</a:t>
            </a:r>
            <a:r>
              <a:rPr kumimoji="1" lang="de-DE" altLang="zh-CN"/>
              <a:t> </a:t>
            </a:r>
            <a:r>
              <a:rPr kumimoji="1" lang="de-DE" altLang="zh-CN" err="1"/>
              <a:t>temporary</a:t>
            </a:r>
            <a:r>
              <a:rPr kumimoji="1" lang="de-DE" altLang="zh-CN"/>
              <a:t> </a:t>
            </a:r>
            <a:r>
              <a:rPr kumimoji="1" lang="de-DE" altLang="zh-CN" err="1"/>
              <a:t>low-cost</a:t>
            </a:r>
            <a:r>
              <a:rPr kumimoji="1" lang="de-DE" altLang="zh-CN"/>
              <a:t> </a:t>
            </a:r>
            <a:r>
              <a:rPr kumimoji="1" lang="de-DE" altLang="zh-CN" err="1"/>
              <a:t>service</a:t>
            </a:r>
            <a:r>
              <a:rPr kumimoji="1" lang="de-DE" altLang="zh-CN"/>
              <a:t> </a:t>
            </a:r>
            <a:r>
              <a:rPr kumimoji="1" lang="de-DE" altLang="zh-CN" err="1"/>
              <a:t>points</a:t>
            </a:r>
            <a:r>
              <a:rPr kumimoji="1" lang="de-DE" altLang="zh-CN"/>
              <a:t> in </a:t>
            </a:r>
            <a:r>
              <a:rPr kumimoji="1" lang="de-DE" altLang="zh-CN" err="1"/>
              <a:t>vacant</a:t>
            </a:r>
            <a:r>
              <a:rPr kumimoji="1" lang="de-DE" altLang="zh-CN"/>
              <a:t> High Street storefronts (</a:t>
            </a:r>
            <a:r>
              <a:rPr lang="de-DE" altLang="zh-CN" err="1"/>
              <a:t>Madanipour</a:t>
            </a:r>
            <a:r>
              <a:rPr lang="de-DE" altLang="zh-CN"/>
              <a:t>, 2017</a:t>
            </a:r>
            <a:r>
              <a:rPr kumimoji="1" lang="de-DE" altLang="zh-CN"/>
              <a:t>).</a:t>
            </a:r>
            <a:endParaRPr kumimoji="1" lang="zh-CN" altLang="en-US"/>
          </a:p>
        </p:txBody>
      </p:sp>
    </p:spTree>
    <p:extLst>
      <p:ext uri="{BB962C8B-B14F-4D97-AF65-F5344CB8AC3E}">
        <p14:creationId xmlns:p14="http://schemas.microsoft.com/office/powerpoint/2010/main" val="1759003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4" name="Rectangle 93">
            <a:extLst>
              <a:ext uri="{FF2B5EF4-FFF2-40B4-BE49-F238E27FC236}">
                <a16:creationId xmlns:a16="http://schemas.microsoft.com/office/drawing/2014/main" id="{4E2ED6F9-63C3-4A8D-9BB4-1EA62533B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6" name="Rectangle 95">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11CDDA-F36A-B23B-5296-158968390C52}"/>
              </a:ext>
            </a:extLst>
          </p:cNvPr>
          <p:cNvSpPr>
            <a:spLocks noGrp="1"/>
          </p:cNvSpPr>
          <p:nvPr>
            <p:ph type="title"/>
          </p:nvPr>
        </p:nvSpPr>
        <p:spPr>
          <a:xfrm>
            <a:off x="1051560" y="4495466"/>
            <a:ext cx="3611880" cy="1536192"/>
          </a:xfrm>
        </p:spPr>
        <p:txBody>
          <a:bodyPr>
            <a:normAutofit/>
          </a:bodyPr>
          <a:lstStyle/>
          <a:p>
            <a:r>
              <a:rPr lang="en-US" sz="3000" b="1"/>
              <a:t>Healthy High Streets for the Elderly:</a:t>
            </a:r>
            <a:br>
              <a:rPr lang="en-US" sz="3000" b="1"/>
            </a:br>
            <a:r>
              <a:rPr lang="en-US" sz="3000" b="1"/>
              <a:t>Leeds Road, BD3</a:t>
            </a:r>
          </a:p>
        </p:txBody>
      </p:sp>
      <p:pic>
        <p:nvPicPr>
          <p:cNvPr id="4" name="Content Placeholder 3" descr="A map of a city with blue pin pointers&#10;&#10;AI-generated content may be incorrect.">
            <a:extLst>
              <a:ext uri="{FF2B5EF4-FFF2-40B4-BE49-F238E27FC236}">
                <a16:creationId xmlns:a16="http://schemas.microsoft.com/office/drawing/2014/main" id="{94FB9C12-F475-FD98-94A5-9D012A54CB03}"/>
              </a:ext>
            </a:extLst>
          </p:cNvPr>
          <p:cNvPicPr>
            <a:picLocks noChangeAspect="1"/>
          </p:cNvPicPr>
          <p:nvPr/>
        </p:nvPicPr>
        <p:blipFill>
          <a:blip r:embed="rId3"/>
          <a:srcRect t="2392" b="14135"/>
          <a:stretch/>
        </p:blipFill>
        <p:spPr>
          <a:xfrm>
            <a:off x="20" y="10"/>
            <a:ext cx="12191980" cy="3994473"/>
          </a:xfrm>
          <a:prstGeom prst="rect">
            <a:avLst/>
          </a:prstGeom>
        </p:spPr>
      </p:pic>
      <p:sp>
        <p:nvSpPr>
          <p:cNvPr id="93" name="Rectangle 92">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5" name="Rectangle 94">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Content Placeholder 7">
            <a:extLst>
              <a:ext uri="{FF2B5EF4-FFF2-40B4-BE49-F238E27FC236}">
                <a16:creationId xmlns:a16="http://schemas.microsoft.com/office/drawing/2014/main" id="{EFC35C74-2CA4-BADA-73DD-7E73C1DD5F82}"/>
              </a:ext>
            </a:extLst>
          </p:cNvPr>
          <p:cNvSpPr>
            <a:spLocks noGrp="1"/>
          </p:cNvSpPr>
          <p:nvPr>
            <p:ph idx="1"/>
          </p:nvPr>
        </p:nvSpPr>
        <p:spPr>
          <a:xfrm>
            <a:off x="5295826" y="4495466"/>
            <a:ext cx="6061022" cy="1536192"/>
          </a:xfrm>
        </p:spPr>
        <p:txBody>
          <a:bodyPr anchor="ctr">
            <a:noAutofit/>
          </a:bodyPr>
          <a:lstStyle/>
          <a:p>
            <a:r>
              <a:rPr lang="en-US" sz="1500"/>
              <a:t>Serves the areas of </a:t>
            </a:r>
            <a:r>
              <a:rPr lang="en-US" sz="1500" err="1"/>
              <a:t>Barkerend</a:t>
            </a:r>
            <a:r>
              <a:rPr lang="en-US" sz="1500"/>
              <a:t>, East Bowling and </a:t>
            </a:r>
            <a:r>
              <a:rPr lang="en-US" sz="1500" err="1"/>
              <a:t>Laisterdyke</a:t>
            </a:r>
            <a:endParaRPr lang="en-US" sz="1500"/>
          </a:p>
          <a:p>
            <a:r>
              <a:rPr lang="en-US" sz="1500"/>
              <a:t>10,455 people per square km</a:t>
            </a:r>
          </a:p>
          <a:p>
            <a:r>
              <a:rPr lang="en-US" sz="1500"/>
              <a:t>Over 65 population 6-11% of population in these wards, similar to other  Bradford inner city areas, lower than outlying areas in district and much lower than UK average (19%)</a:t>
            </a:r>
          </a:p>
          <a:p>
            <a:r>
              <a:rPr lang="en-US" sz="1500"/>
              <a:t>Does the high street cater </a:t>
            </a:r>
            <a:r>
              <a:rPr lang="en-US" sz="1500" err="1"/>
              <a:t>soley</a:t>
            </a:r>
            <a:r>
              <a:rPr lang="en-US" sz="1500"/>
              <a:t> for the younger demographic? Is this high street still accessible for elderly population?</a:t>
            </a:r>
          </a:p>
        </p:txBody>
      </p:sp>
    </p:spTree>
    <p:extLst>
      <p:ext uri="{BB962C8B-B14F-4D97-AF65-F5344CB8AC3E}">
        <p14:creationId xmlns:p14="http://schemas.microsoft.com/office/powerpoint/2010/main" val="1366731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787D9235-C5FF-5F24-7042-18C5833FD06D}"/>
              </a:ext>
            </a:extLst>
          </p:cNvPr>
          <p:cNvGrpSpPr/>
          <p:nvPr/>
        </p:nvGrpSpPr>
        <p:grpSpPr>
          <a:xfrm>
            <a:off x="3167330" y="421301"/>
            <a:ext cx="6363978" cy="596700"/>
            <a:chOff x="0" y="280024"/>
            <a:chExt cx="8782319" cy="596700"/>
          </a:xfrm>
        </p:grpSpPr>
        <p:sp>
          <p:nvSpPr>
            <p:cNvPr id="28" name="Rounded Rectangle 27">
              <a:extLst>
                <a:ext uri="{FF2B5EF4-FFF2-40B4-BE49-F238E27FC236}">
                  <a16:creationId xmlns:a16="http://schemas.microsoft.com/office/drawing/2014/main" id="{24BDC492-AE41-090B-88AD-3CCC607E7E9C}"/>
                </a:ext>
              </a:extLst>
            </p:cNvPr>
            <p:cNvSpPr/>
            <p:nvPr/>
          </p:nvSpPr>
          <p:spPr>
            <a:xfrm>
              <a:off x="0" y="280024"/>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9" name="Rounded Rectangle 4">
              <a:extLst>
                <a:ext uri="{FF2B5EF4-FFF2-40B4-BE49-F238E27FC236}">
                  <a16:creationId xmlns:a16="http://schemas.microsoft.com/office/drawing/2014/main" id="{715C3424-8240-2573-725C-C71EAF92A9A7}"/>
                </a:ext>
              </a:extLst>
            </p:cNvPr>
            <p:cNvSpPr txBox="1"/>
            <p:nvPr/>
          </p:nvSpPr>
          <p:spPr>
            <a:xfrm>
              <a:off x="29128" y="309152"/>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There were </a:t>
              </a:r>
              <a:r>
                <a:rPr lang="en-US" sz="1500" b="1" kern="1200"/>
                <a:t>176 POI's</a:t>
              </a:r>
              <a:r>
                <a:rPr lang="en-US" sz="1500" kern="1200"/>
                <a:t> and </a:t>
              </a:r>
              <a:r>
                <a:rPr lang="en-US" sz="1500" b="1" kern="1200"/>
                <a:t>94 different main categories</a:t>
              </a:r>
              <a:r>
                <a:rPr lang="en-US" sz="1500" kern="1200"/>
                <a:t> of POI on Leeds Rd, the most common were </a:t>
              </a:r>
              <a:r>
                <a:rPr lang="en-US" sz="1500" b="1" kern="1200"/>
                <a:t>restaurants, retail, fast food</a:t>
              </a:r>
              <a:r>
                <a:rPr lang="en-US" sz="1500" kern="1200"/>
                <a:t>,  &amp; </a:t>
              </a:r>
              <a:r>
                <a:rPr lang="en-US" sz="1500" b="1" kern="1200"/>
                <a:t>clothing</a:t>
              </a:r>
              <a:r>
                <a:rPr lang="en-US" sz="1500" kern="1200"/>
                <a:t> stores</a:t>
              </a:r>
            </a:p>
          </p:txBody>
        </p:sp>
      </p:grpSp>
      <p:grpSp>
        <p:nvGrpSpPr>
          <p:cNvPr id="30" name="Group 29">
            <a:extLst>
              <a:ext uri="{FF2B5EF4-FFF2-40B4-BE49-F238E27FC236}">
                <a16:creationId xmlns:a16="http://schemas.microsoft.com/office/drawing/2014/main" id="{C1C14B31-B8A4-C6B4-1587-19423F6AF710}"/>
              </a:ext>
            </a:extLst>
          </p:cNvPr>
          <p:cNvGrpSpPr/>
          <p:nvPr/>
        </p:nvGrpSpPr>
        <p:grpSpPr>
          <a:xfrm>
            <a:off x="3167330" y="1208620"/>
            <a:ext cx="6385156" cy="596700"/>
            <a:chOff x="0" y="919924"/>
            <a:chExt cx="8782319" cy="596700"/>
          </a:xfrm>
        </p:grpSpPr>
        <p:sp>
          <p:nvSpPr>
            <p:cNvPr id="31" name="Rounded Rectangle 30">
              <a:extLst>
                <a:ext uri="{FF2B5EF4-FFF2-40B4-BE49-F238E27FC236}">
                  <a16:creationId xmlns:a16="http://schemas.microsoft.com/office/drawing/2014/main" id="{1DB5A9B7-270F-3A90-4576-5E367A6E9466}"/>
                </a:ext>
              </a:extLst>
            </p:cNvPr>
            <p:cNvSpPr/>
            <p:nvPr/>
          </p:nvSpPr>
          <p:spPr>
            <a:xfrm>
              <a:off x="0" y="919924"/>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2" name="Rounded Rectangle 4">
              <a:extLst>
                <a:ext uri="{FF2B5EF4-FFF2-40B4-BE49-F238E27FC236}">
                  <a16:creationId xmlns:a16="http://schemas.microsoft.com/office/drawing/2014/main" id="{99F70107-2D46-C463-05C7-C29F6CD229DB}"/>
                </a:ext>
              </a:extLst>
            </p:cNvPr>
            <p:cNvSpPr txBox="1"/>
            <p:nvPr/>
          </p:nvSpPr>
          <p:spPr>
            <a:xfrm>
              <a:off x="29128" y="949052"/>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Medical Centres</a:t>
              </a:r>
              <a:r>
                <a:rPr lang="en-US" sz="1500" kern="1200"/>
                <a:t>: None, Nearest GPs on Barkerend Rd, approx 15 min walk</a:t>
              </a:r>
            </a:p>
          </p:txBody>
        </p:sp>
      </p:grpSp>
      <p:graphicFrame>
        <p:nvGraphicFramePr>
          <p:cNvPr id="33" name="Content Placeholder 2">
            <a:extLst>
              <a:ext uri="{FF2B5EF4-FFF2-40B4-BE49-F238E27FC236}">
                <a16:creationId xmlns:a16="http://schemas.microsoft.com/office/drawing/2014/main" id="{E101A244-DCC4-DCA5-1127-71889487AA96}"/>
              </a:ext>
            </a:extLst>
          </p:cNvPr>
          <p:cNvGraphicFramePr>
            <a:graphicFrameLocks/>
          </p:cNvGraphicFramePr>
          <p:nvPr/>
        </p:nvGraphicFramePr>
        <p:xfrm>
          <a:off x="3167330" y="2216613"/>
          <a:ext cx="5857337" cy="2424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4" name="Group 33">
            <a:extLst>
              <a:ext uri="{FF2B5EF4-FFF2-40B4-BE49-F238E27FC236}">
                <a16:creationId xmlns:a16="http://schemas.microsoft.com/office/drawing/2014/main" id="{4DC348C1-E719-78B5-C952-DD2197E74B47}"/>
              </a:ext>
            </a:extLst>
          </p:cNvPr>
          <p:cNvGrpSpPr/>
          <p:nvPr/>
        </p:nvGrpSpPr>
        <p:grpSpPr>
          <a:xfrm>
            <a:off x="205528" y="2276264"/>
            <a:ext cx="2584479" cy="596700"/>
            <a:chOff x="0" y="1559824"/>
            <a:chExt cx="8782319" cy="596700"/>
          </a:xfrm>
        </p:grpSpPr>
        <p:sp>
          <p:nvSpPr>
            <p:cNvPr id="35" name="Rounded Rectangle 34">
              <a:extLst>
                <a:ext uri="{FF2B5EF4-FFF2-40B4-BE49-F238E27FC236}">
                  <a16:creationId xmlns:a16="http://schemas.microsoft.com/office/drawing/2014/main" id="{07E0C2C3-381B-8C73-13F5-CB0EAF0364B9}"/>
                </a:ext>
              </a:extLst>
            </p:cNvPr>
            <p:cNvSpPr/>
            <p:nvPr/>
          </p:nvSpPr>
          <p:spPr>
            <a:xfrm>
              <a:off x="0" y="1559824"/>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6" name="Rounded Rectangle 4">
              <a:extLst>
                <a:ext uri="{FF2B5EF4-FFF2-40B4-BE49-F238E27FC236}">
                  <a16:creationId xmlns:a16="http://schemas.microsoft.com/office/drawing/2014/main" id="{EFEE48EE-5F88-0F06-1F9D-E0904DFD1F67}"/>
                </a:ext>
              </a:extLst>
            </p:cNvPr>
            <p:cNvSpPr txBox="1"/>
            <p:nvPr/>
          </p:nvSpPr>
          <p:spPr>
            <a:xfrm>
              <a:off x="29128" y="1588952"/>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Libraries/Community Spaces: </a:t>
              </a:r>
              <a:r>
                <a:rPr lang="en-US" sz="1500" kern="1200"/>
                <a:t>1</a:t>
              </a:r>
            </a:p>
          </p:txBody>
        </p:sp>
      </p:grpSp>
      <p:grpSp>
        <p:nvGrpSpPr>
          <p:cNvPr id="37" name="Group 36">
            <a:extLst>
              <a:ext uri="{FF2B5EF4-FFF2-40B4-BE49-F238E27FC236}">
                <a16:creationId xmlns:a16="http://schemas.microsoft.com/office/drawing/2014/main" id="{65F2986B-162B-EC0F-29C9-4B6F92E48830}"/>
              </a:ext>
            </a:extLst>
          </p:cNvPr>
          <p:cNvGrpSpPr/>
          <p:nvPr/>
        </p:nvGrpSpPr>
        <p:grpSpPr>
          <a:xfrm>
            <a:off x="9448798" y="2276264"/>
            <a:ext cx="2567335" cy="596700"/>
            <a:chOff x="0" y="2199724"/>
            <a:chExt cx="8782319" cy="596700"/>
          </a:xfrm>
        </p:grpSpPr>
        <p:sp>
          <p:nvSpPr>
            <p:cNvPr id="38" name="Rounded Rectangle 37">
              <a:extLst>
                <a:ext uri="{FF2B5EF4-FFF2-40B4-BE49-F238E27FC236}">
                  <a16:creationId xmlns:a16="http://schemas.microsoft.com/office/drawing/2014/main" id="{364A0919-BF19-EF0C-FFAF-C05BE670AD42}"/>
                </a:ext>
              </a:extLst>
            </p:cNvPr>
            <p:cNvSpPr/>
            <p:nvPr/>
          </p:nvSpPr>
          <p:spPr>
            <a:xfrm>
              <a:off x="0" y="2199724"/>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39" name="Rounded Rectangle 4">
              <a:extLst>
                <a:ext uri="{FF2B5EF4-FFF2-40B4-BE49-F238E27FC236}">
                  <a16:creationId xmlns:a16="http://schemas.microsoft.com/office/drawing/2014/main" id="{DAAC2EA0-7709-0B5F-9248-0B100B415DC9}"/>
                </a:ext>
              </a:extLst>
            </p:cNvPr>
            <p:cNvSpPr txBox="1"/>
            <p:nvPr/>
          </p:nvSpPr>
          <p:spPr>
            <a:xfrm>
              <a:off x="29128" y="2228852"/>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Pedestrian</a:t>
              </a:r>
              <a:r>
                <a:rPr lang="en-US" sz="1500" kern="1200"/>
                <a:t> </a:t>
              </a:r>
              <a:r>
                <a:rPr lang="en-US" sz="1500" b="1" kern="1200"/>
                <a:t>traffic accidents</a:t>
              </a:r>
              <a:r>
                <a:rPr lang="en-US" sz="1500" kern="1200"/>
                <a:t> 2023: 28, 1 death</a:t>
              </a:r>
            </a:p>
          </p:txBody>
        </p:sp>
      </p:grpSp>
      <p:grpSp>
        <p:nvGrpSpPr>
          <p:cNvPr id="43" name="Group 42">
            <a:extLst>
              <a:ext uri="{FF2B5EF4-FFF2-40B4-BE49-F238E27FC236}">
                <a16:creationId xmlns:a16="http://schemas.microsoft.com/office/drawing/2014/main" id="{8F35D987-EC89-86D8-4014-471A3EAC123D}"/>
              </a:ext>
            </a:extLst>
          </p:cNvPr>
          <p:cNvGrpSpPr/>
          <p:nvPr/>
        </p:nvGrpSpPr>
        <p:grpSpPr>
          <a:xfrm>
            <a:off x="3167330" y="4820689"/>
            <a:ext cx="6406404" cy="871219"/>
            <a:chOff x="0" y="2839624"/>
            <a:chExt cx="8782319" cy="596700"/>
          </a:xfrm>
        </p:grpSpPr>
        <p:sp>
          <p:nvSpPr>
            <p:cNvPr id="44" name="Rounded Rectangle 43">
              <a:extLst>
                <a:ext uri="{FF2B5EF4-FFF2-40B4-BE49-F238E27FC236}">
                  <a16:creationId xmlns:a16="http://schemas.microsoft.com/office/drawing/2014/main" id="{2C4AA731-27B6-CE3D-71B5-88B672A89EEF}"/>
                </a:ext>
              </a:extLst>
            </p:cNvPr>
            <p:cNvSpPr/>
            <p:nvPr/>
          </p:nvSpPr>
          <p:spPr>
            <a:xfrm>
              <a:off x="0" y="2839624"/>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5" name="Rounded Rectangle 4">
              <a:extLst>
                <a:ext uri="{FF2B5EF4-FFF2-40B4-BE49-F238E27FC236}">
                  <a16:creationId xmlns:a16="http://schemas.microsoft.com/office/drawing/2014/main" id="{B28CB8BA-16A0-CA6C-1BB8-B378CF24713B}"/>
                </a:ext>
              </a:extLst>
            </p:cNvPr>
            <p:cNvSpPr txBox="1"/>
            <p:nvPr/>
          </p:nvSpPr>
          <p:spPr>
            <a:xfrm>
              <a:off x="29128" y="2868752"/>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Of the 1413 complaints related to </a:t>
              </a:r>
              <a:r>
                <a:rPr lang="en-US" sz="1500" b="1" kern="1200"/>
                <a:t>Traffic and Road Safety</a:t>
              </a:r>
              <a:r>
                <a:rPr lang="en-US" sz="1500" kern="1200"/>
                <a:t> in 2024 for Bradford District, 304 (22%)  where in the two wards covered by Leeds Rd, but only accounts for 7.7% of Bradford Districts Population</a:t>
              </a:r>
            </a:p>
          </p:txBody>
        </p:sp>
      </p:grpSp>
      <p:grpSp>
        <p:nvGrpSpPr>
          <p:cNvPr id="46" name="Group 45">
            <a:extLst>
              <a:ext uri="{FF2B5EF4-FFF2-40B4-BE49-F238E27FC236}">
                <a16:creationId xmlns:a16="http://schemas.microsoft.com/office/drawing/2014/main" id="{443B8DF2-FEB2-B25C-DB2D-307FF075AD69}"/>
              </a:ext>
            </a:extLst>
          </p:cNvPr>
          <p:cNvGrpSpPr/>
          <p:nvPr/>
        </p:nvGrpSpPr>
        <p:grpSpPr>
          <a:xfrm>
            <a:off x="9465828" y="3189136"/>
            <a:ext cx="2550305" cy="1081750"/>
            <a:chOff x="0" y="3479525"/>
            <a:chExt cx="8782319" cy="596700"/>
          </a:xfrm>
        </p:grpSpPr>
        <p:sp>
          <p:nvSpPr>
            <p:cNvPr id="47" name="Rounded Rectangle 46">
              <a:extLst>
                <a:ext uri="{FF2B5EF4-FFF2-40B4-BE49-F238E27FC236}">
                  <a16:creationId xmlns:a16="http://schemas.microsoft.com/office/drawing/2014/main" id="{F0B1C5C5-8D2F-FE68-4816-1497ADBBF34E}"/>
                </a:ext>
              </a:extLst>
            </p:cNvPr>
            <p:cNvSpPr/>
            <p:nvPr/>
          </p:nvSpPr>
          <p:spPr>
            <a:xfrm>
              <a:off x="0" y="3479525"/>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48" name="Rounded Rectangle 4">
              <a:extLst>
                <a:ext uri="{FF2B5EF4-FFF2-40B4-BE49-F238E27FC236}">
                  <a16:creationId xmlns:a16="http://schemas.microsoft.com/office/drawing/2014/main" id="{6BA8A79A-36BE-CDEA-0D49-BF9C020E31E4}"/>
                </a:ext>
              </a:extLst>
            </p:cNvPr>
            <p:cNvSpPr txBox="1"/>
            <p:nvPr/>
          </p:nvSpPr>
          <p:spPr>
            <a:xfrm>
              <a:off x="29128" y="3508653"/>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Number of </a:t>
              </a:r>
              <a:r>
                <a:rPr lang="en-US" sz="1500" b="1" kern="1200"/>
                <a:t>Traffic Light controlled</a:t>
              </a:r>
              <a:r>
                <a:rPr lang="en-US" sz="1500" kern="1200"/>
                <a:t> </a:t>
              </a:r>
              <a:r>
                <a:rPr lang="en-US" sz="1500" b="1" kern="1200"/>
                <a:t>Pedestrian Crossings: 9 (</a:t>
              </a:r>
              <a:r>
                <a:rPr lang="en-US" sz="1500" b="1" kern="1200" err="1"/>
                <a:t>approx</a:t>
              </a:r>
              <a:r>
                <a:rPr lang="en-US" sz="1500" b="1" kern="1200"/>
                <a:t> every 300m)</a:t>
              </a:r>
              <a:endParaRPr lang="en-US" sz="1500" kern="1200"/>
            </a:p>
          </p:txBody>
        </p:sp>
      </p:grpSp>
      <p:grpSp>
        <p:nvGrpSpPr>
          <p:cNvPr id="49" name="Group 48">
            <a:extLst>
              <a:ext uri="{FF2B5EF4-FFF2-40B4-BE49-F238E27FC236}">
                <a16:creationId xmlns:a16="http://schemas.microsoft.com/office/drawing/2014/main" id="{EEC12B9D-3CD5-12F3-24B6-72D4C34CA1B6}"/>
              </a:ext>
            </a:extLst>
          </p:cNvPr>
          <p:cNvGrpSpPr/>
          <p:nvPr/>
        </p:nvGrpSpPr>
        <p:grpSpPr>
          <a:xfrm>
            <a:off x="3167330" y="5800894"/>
            <a:ext cx="6406404" cy="871219"/>
            <a:chOff x="0" y="4119425"/>
            <a:chExt cx="8782319" cy="596700"/>
          </a:xfrm>
        </p:grpSpPr>
        <p:sp>
          <p:nvSpPr>
            <p:cNvPr id="50" name="Rounded Rectangle 49">
              <a:extLst>
                <a:ext uri="{FF2B5EF4-FFF2-40B4-BE49-F238E27FC236}">
                  <a16:creationId xmlns:a16="http://schemas.microsoft.com/office/drawing/2014/main" id="{03C7AB36-4329-FD93-3215-FFDA64288D9C}"/>
                </a:ext>
              </a:extLst>
            </p:cNvPr>
            <p:cNvSpPr/>
            <p:nvPr/>
          </p:nvSpPr>
          <p:spPr>
            <a:xfrm>
              <a:off x="0" y="4119425"/>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1" name="Rounded Rectangle 4">
              <a:extLst>
                <a:ext uri="{FF2B5EF4-FFF2-40B4-BE49-F238E27FC236}">
                  <a16:creationId xmlns:a16="http://schemas.microsoft.com/office/drawing/2014/main" id="{356C7524-320E-EF78-7BB9-DF2B9530397A}"/>
                </a:ext>
              </a:extLst>
            </p:cNvPr>
            <p:cNvSpPr txBox="1"/>
            <p:nvPr/>
          </p:nvSpPr>
          <p:spPr>
            <a:xfrm>
              <a:off x="29128" y="4148553"/>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1" kern="1200"/>
                <a:t>Bus Stops</a:t>
              </a:r>
              <a:r>
                <a:rPr lang="en-US" sz="1500" kern="1200"/>
                <a:t>: Leeds Rd is served by the 72 and X6 buses,  7 bus stops on each side of the road evenly spaced;  this </a:t>
              </a:r>
              <a:r>
                <a:rPr lang="en-US" sz="1500" kern="1200" err="1"/>
                <a:t>highstreet</a:t>
              </a:r>
              <a:r>
                <a:rPr lang="en-US" sz="1500" kern="1200"/>
                <a:t> is well served for public transport</a:t>
              </a:r>
            </a:p>
          </p:txBody>
        </p:sp>
      </p:grpSp>
      <p:grpSp>
        <p:nvGrpSpPr>
          <p:cNvPr id="52" name="Group 51">
            <a:extLst>
              <a:ext uri="{FF2B5EF4-FFF2-40B4-BE49-F238E27FC236}">
                <a16:creationId xmlns:a16="http://schemas.microsoft.com/office/drawing/2014/main" id="{032ED11A-8B36-29BB-96C4-DF8C95D3CC04}"/>
              </a:ext>
            </a:extLst>
          </p:cNvPr>
          <p:cNvGrpSpPr/>
          <p:nvPr/>
        </p:nvGrpSpPr>
        <p:grpSpPr>
          <a:xfrm>
            <a:off x="192782" y="3144791"/>
            <a:ext cx="2609970" cy="1124915"/>
            <a:chOff x="0" y="4759325"/>
            <a:chExt cx="8782319" cy="596700"/>
          </a:xfrm>
        </p:grpSpPr>
        <p:sp>
          <p:nvSpPr>
            <p:cNvPr id="53" name="Rounded Rectangle 52">
              <a:extLst>
                <a:ext uri="{FF2B5EF4-FFF2-40B4-BE49-F238E27FC236}">
                  <a16:creationId xmlns:a16="http://schemas.microsoft.com/office/drawing/2014/main" id="{B3194E07-8BF1-FEAC-FB8A-BB6C116B78DA}"/>
                </a:ext>
              </a:extLst>
            </p:cNvPr>
            <p:cNvSpPr/>
            <p:nvPr/>
          </p:nvSpPr>
          <p:spPr>
            <a:xfrm>
              <a:off x="0" y="4759325"/>
              <a:ext cx="8782319" cy="59670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54" name="Rounded Rectangle 4">
              <a:extLst>
                <a:ext uri="{FF2B5EF4-FFF2-40B4-BE49-F238E27FC236}">
                  <a16:creationId xmlns:a16="http://schemas.microsoft.com/office/drawing/2014/main" id="{A6D4693A-5A4C-6C56-74CF-3CE2EF7ADF62}"/>
                </a:ext>
              </a:extLst>
            </p:cNvPr>
            <p:cNvSpPr txBox="1"/>
            <p:nvPr/>
          </p:nvSpPr>
          <p:spPr>
            <a:xfrm>
              <a:off x="29128" y="4788453"/>
              <a:ext cx="8724063" cy="5384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Leeds Rd  lacks </a:t>
              </a:r>
              <a:r>
                <a:rPr lang="en-US" sz="1500" b="1" kern="1200"/>
                <a:t>public toilets</a:t>
              </a:r>
              <a:r>
                <a:rPr lang="en-US" sz="1500" kern="1200"/>
                <a:t>, which may make it less accessible for the elderly or families with young children</a:t>
              </a:r>
            </a:p>
          </p:txBody>
        </p:sp>
      </p:grpSp>
      <p:pic>
        <p:nvPicPr>
          <p:cNvPr id="55" name="Picture 54" descr="A map of a city&#10;&#10;AI-generated content may be incorrect.">
            <a:extLst>
              <a:ext uri="{FF2B5EF4-FFF2-40B4-BE49-F238E27FC236}">
                <a16:creationId xmlns:a16="http://schemas.microsoft.com/office/drawing/2014/main" id="{F276DB18-D615-9948-4DFE-CF729CC90E64}"/>
              </a:ext>
            </a:extLst>
          </p:cNvPr>
          <p:cNvPicPr>
            <a:picLocks noChangeAspect="1"/>
          </p:cNvPicPr>
          <p:nvPr/>
        </p:nvPicPr>
        <p:blipFill>
          <a:blip r:embed="rId8"/>
          <a:stretch>
            <a:fillRect/>
          </a:stretch>
        </p:blipFill>
        <p:spPr>
          <a:xfrm>
            <a:off x="54989" y="368759"/>
            <a:ext cx="3112342" cy="1386338"/>
          </a:xfrm>
          <a:prstGeom prst="rect">
            <a:avLst/>
          </a:prstGeom>
        </p:spPr>
      </p:pic>
      <p:pic>
        <p:nvPicPr>
          <p:cNvPr id="56" name="Content Placeholder 3" descr="A map of a city&#10;&#10;AI-generated content may be incorrect.">
            <a:extLst>
              <a:ext uri="{FF2B5EF4-FFF2-40B4-BE49-F238E27FC236}">
                <a16:creationId xmlns:a16="http://schemas.microsoft.com/office/drawing/2014/main" id="{60FEFE85-6640-301A-44C4-1D856F7AF49F}"/>
              </a:ext>
            </a:extLst>
          </p:cNvPr>
          <p:cNvPicPr>
            <a:picLocks noGrp="1" noChangeAspect="1"/>
          </p:cNvPicPr>
          <p:nvPr>
            <p:ph idx="1"/>
          </p:nvPr>
        </p:nvPicPr>
        <p:blipFill>
          <a:blip r:embed="rId9"/>
          <a:stretch>
            <a:fillRect/>
          </a:stretch>
        </p:blipFill>
        <p:spPr>
          <a:xfrm>
            <a:off x="174600" y="4390463"/>
            <a:ext cx="2784894" cy="2439324"/>
          </a:xfrm>
        </p:spPr>
      </p:pic>
    </p:spTree>
    <p:extLst>
      <p:ext uri="{BB962C8B-B14F-4D97-AF65-F5344CB8AC3E}">
        <p14:creationId xmlns:p14="http://schemas.microsoft.com/office/powerpoint/2010/main" val="2828745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with blue pins&#10;&#10;AI-generated content may be incorrect.">
            <a:extLst>
              <a:ext uri="{FF2B5EF4-FFF2-40B4-BE49-F238E27FC236}">
                <a16:creationId xmlns:a16="http://schemas.microsoft.com/office/drawing/2014/main" id="{CE59FA9B-3EC1-9C88-BFF3-E60CE10AE5F3}"/>
              </a:ext>
            </a:extLst>
          </p:cNvPr>
          <p:cNvPicPr>
            <a:picLocks noChangeAspect="1"/>
          </p:cNvPicPr>
          <p:nvPr/>
        </p:nvPicPr>
        <p:blipFill>
          <a:blip r:embed="rId3"/>
          <a:srcRect l="15075" r="7765" b="-3"/>
          <a:stretch/>
        </p:blipFill>
        <p:spPr>
          <a:xfrm>
            <a:off x="4280448" y="630650"/>
            <a:ext cx="3549663" cy="3162873"/>
          </a:xfrm>
          <a:prstGeom prst="rect">
            <a:avLst/>
          </a:prstGeom>
          <a:ln w="19050">
            <a:solidFill>
              <a:schemeClr val="tx1"/>
            </a:solidFill>
          </a:ln>
        </p:spPr>
      </p:pic>
      <p:sp>
        <p:nvSpPr>
          <p:cNvPr id="8" name="Title 1">
            <a:extLst>
              <a:ext uri="{FF2B5EF4-FFF2-40B4-BE49-F238E27FC236}">
                <a16:creationId xmlns:a16="http://schemas.microsoft.com/office/drawing/2014/main" id="{E1B8267D-512C-2C25-9B6B-CF669C9D36F7}"/>
              </a:ext>
            </a:extLst>
          </p:cNvPr>
          <p:cNvSpPr>
            <a:spLocks noGrp="1"/>
          </p:cNvSpPr>
          <p:nvPr>
            <p:ph type="title"/>
          </p:nvPr>
        </p:nvSpPr>
        <p:spPr>
          <a:xfrm>
            <a:off x="0" y="3956476"/>
            <a:ext cx="4550664" cy="2129586"/>
          </a:xfrm>
          <a:noFill/>
        </p:spPr>
        <p:txBody>
          <a:bodyPr anchor="t">
            <a:normAutofit/>
          </a:bodyPr>
          <a:lstStyle/>
          <a:p>
            <a:r>
              <a:rPr lang="en-US" sz="3700" b="1"/>
              <a:t>Healthy High Streets by Religion: Great Horton Road</a:t>
            </a:r>
          </a:p>
        </p:txBody>
      </p:sp>
      <p:sp>
        <p:nvSpPr>
          <p:cNvPr id="9" name="Content Placeholder 2">
            <a:extLst>
              <a:ext uri="{FF2B5EF4-FFF2-40B4-BE49-F238E27FC236}">
                <a16:creationId xmlns:a16="http://schemas.microsoft.com/office/drawing/2014/main" id="{E4938160-B4FE-FBBF-DEF5-65D75DD6FE22}"/>
              </a:ext>
            </a:extLst>
          </p:cNvPr>
          <p:cNvSpPr>
            <a:spLocks noGrp="1"/>
          </p:cNvSpPr>
          <p:nvPr>
            <p:ph idx="1"/>
          </p:nvPr>
        </p:nvSpPr>
        <p:spPr>
          <a:xfrm>
            <a:off x="8192691" y="4038505"/>
            <a:ext cx="4099677" cy="2568018"/>
          </a:xfrm>
          <a:noFill/>
        </p:spPr>
        <p:txBody>
          <a:bodyPr anchor="t">
            <a:normAutofit fontScale="55000" lnSpcReduction="20000"/>
          </a:bodyPr>
          <a:lstStyle/>
          <a:p>
            <a:r>
              <a:rPr lang="en-US" sz="3100"/>
              <a:t>Great Horton Road has 164 POIs, including:</a:t>
            </a:r>
          </a:p>
          <a:p>
            <a:r>
              <a:rPr lang="en-US" sz="3100"/>
              <a:t>6 religious establishments – mosques, churches</a:t>
            </a:r>
          </a:p>
          <a:p>
            <a:r>
              <a:rPr lang="en-US" sz="3100"/>
              <a:t>10 fully halal restaurants (potentially more)</a:t>
            </a:r>
          </a:p>
          <a:p>
            <a:r>
              <a:rPr lang="en-GB" sz="2900"/>
              <a:t>However, these restaurants are mostly fast-food restaurants</a:t>
            </a:r>
            <a:endParaRPr lang="en-US" sz="2900"/>
          </a:p>
          <a:p>
            <a:r>
              <a:rPr lang="en-GB" sz="2900"/>
              <a:t>More POIs could be identified – inclusivity, safety, etc.</a:t>
            </a:r>
            <a:endParaRPr lang="en-US" sz="2900"/>
          </a:p>
          <a:p>
            <a:endParaRPr lang="en-US" sz="1800"/>
          </a:p>
          <a:p>
            <a:endParaRPr lang="en-US" sz="1800"/>
          </a:p>
          <a:p>
            <a:endParaRPr lang="en-US" sz="1800"/>
          </a:p>
        </p:txBody>
      </p:sp>
      <p:sp>
        <p:nvSpPr>
          <p:cNvPr id="10" name="Content Placeholder 2">
            <a:extLst>
              <a:ext uri="{FF2B5EF4-FFF2-40B4-BE49-F238E27FC236}">
                <a16:creationId xmlns:a16="http://schemas.microsoft.com/office/drawing/2014/main" id="{5B1F8A32-8F5B-653C-E39D-3916A38AD999}"/>
              </a:ext>
            </a:extLst>
          </p:cNvPr>
          <p:cNvSpPr txBox="1">
            <a:spLocks/>
          </p:cNvSpPr>
          <p:nvPr/>
        </p:nvSpPr>
        <p:spPr>
          <a:xfrm>
            <a:off x="693043" y="251686"/>
            <a:ext cx="1100131" cy="458592"/>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All POIs</a:t>
            </a:r>
          </a:p>
          <a:p>
            <a:endParaRPr lang="en-US" sz="1800"/>
          </a:p>
          <a:p>
            <a:endParaRPr lang="en-US" sz="1800"/>
          </a:p>
          <a:p>
            <a:endParaRPr lang="en-US" sz="1800"/>
          </a:p>
          <a:p>
            <a:endParaRPr lang="en-US" sz="1800"/>
          </a:p>
          <a:p>
            <a:endParaRPr lang="en-US" sz="1800"/>
          </a:p>
        </p:txBody>
      </p:sp>
      <p:sp>
        <p:nvSpPr>
          <p:cNvPr id="11" name="Content Placeholder 2">
            <a:extLst>
              <a:ext uri="{FF2B5EF4-FFF2-40B4-BE49-F238E27FC236}">
                <a16:creationId xmlns:a16="http://schemas.microsoft.com/office/drawing/2014/main" id="{DB861E8C-13C1-1594-35BA-FC714C773A0F}"/>
              </a:ext>
            </a:extLst>
          </p:cNvPr>
          <p:cNvSpPr txBox="1">
            <a:spLocks/>
          </p:cNvSpPr>
          <p:nvPr/>
        </p:nvSpPr>
        <p:spPr>
          <a:xfrm>
            <a:off x="4242706" y="255725"/>
            <a:ext cx="2276847" cy="458592"/>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Halal Restaurants</a:t>
            </a:r>
          </a:p>
          <a:p>
            <a:endParaRPr lang="en-US" sz="1800"/>
          </a:p>
          <a:p>
            <a:endParaRPr lang="en-US" sz="1800"/>
          </a:p>
          <a:p>
            <a:endParaRPr lang="en-US" sz="1800"/>
          </a:p>
          <a:p>
            <a:endParaRPr lang="en-US" sz="1800"/>
          </a:p>
          <a:p>
            <a:endParaRPr lang="en-US" sz="1800"/>
          </a:p>
        </p:txBody>
      </p:sp>
      <p:sp>
        <p:nvSpPr>
          <p:cNvPr id="12" name="Content Placeholder 2">
            <a:extLst>
              <a:ext uri="{FF2B5EF4-FFF2-40B4-BE49-F238E27FC236}">
                <a16:creationId xmlns:a16="http://schemas.microsoft.com/office/drawing/2014/main" id="{5C586A5C-C877-0DFD-8B50-42F718B4E733}"/>
              </a:ext>
            </a:extLst>
          </p:cNvPr>
          <p:cNvSpPr txBox="1">
            <a:spLocks/>
          </p:cNvSpPr>
          <p:nvPr/>
        </p:nvSpPr>
        <p:spPr>
          <a:xfrm>
            <a:off x="7891603" y="291656"/>
            <a:ext cx="3093072" cy="572118"/>
          </a:xfrm>
          <a:prstGeom prst="rect">
            <a:avLst/>
          </a:prstGeom>
          <a:noFill/>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t>Religious Establishments</a:t>
            </a:r>
          </a:p>
          <a:p>
            <a:endParaRPr lang="en-US" sz="2000"/>
          </a:p>
          <a:p>
            <a:endParaRPr lang="en-US" sz="2000"/>
          </a:p>
          <a:p>
            <a:endParaRPr lang="en-US" sz="2000"/>
          </a:p>
          <a:p>
            <a:endParaRPr lang="en-US" sz="2000"/>
          </a:p>
          <a:p>
            <a:endParaRPr lang="en-US" sz="2000"/>
          </a:p>
        </p:txBody>
      </p:sp>
      <p:pic>
        <p:nvPicPr>
          <p:cNvPr id="14" name="Picture 13" descr="A map of a city&#10;&#10;AI-generated content may be incorrect.">
            <a:extLst>
              <a:ext uri="{FF2B5EF4-FFF2-40B4-BE49-F238E27FC236}">
                <a16:creationId xmlns:a16="http://schemas.microsoft.com/office/drawing/2014/main" id="{81D2C468-8B51-B89A-4C41-10A321DB54E4}"/>
              </a:ext>
            </a:extLst>
          </p:cNvPr>
          <p:cNvPicPr>
            <a:picLocks noChangeAspect="1"/>
          </p:cNvPicPr>
          <p:nvPr/>
        </p:nvPicPr>
        <p:blipFill>
          <a:blip r:embed="rId4"/>
          <a:stretch>
            <a:fillRect/>
          </a:stretch>
        </p:blipFill>
        <p:spPr>
          <a:xfrm>
            <a:off x="7949294" y="710258"/>
            <a:ext cx="4099677" cy="2949677"/>
          </a:xfrm>
          <a:prstGeom prst="rect">
            <a:avLst/>
          </a:prstGeom>
          <a:ln w="19050">
            <a:solidFill>
              <a:schemeClr val="tx1"/>
            </a:solidFill>
          </a:ln>
        </p:spPr>
      </p:pic>
      <p:pic>
        <p:nvPicPr>
          <p:cNvPr id="16" name="Picture 15" descr="A map of a city&#10;&#10;AI-generated content may be incorrect.">
            <a:extLst>
              <a:ext uri="{FF2B5EF4-FFF2-40B4-BE49-F238E27FC236}">
                <a16:creationId xmlns:a16="http://schemas.microsoft.com/office/drawing/2014/main" id="{B98702BD-88FD-E815-72C0-933D6F11A15C}"/>
              </a:ext>
            </a:extLst>
          </p:cNvPr>
          <p:cNvPicPr>
            <a:picLocks noChangeAspect="1"/>
          </p:cNvPicPr>
          <p:nvPr/>
        </p:nvPicPr>
        <p:blipFill>
          <a:blip r:embed="rId5"/>
          <a:stretch>
            <a:fillRect/>
          </a:stretch>
        </p:blipFill>
        <p:spPr>
          <a:xfrm>
            <a:off x="134457" y="630649"/>
            <a:ext cx="4026808" cy="3162874"/>
          </a:xfrm>
          <a:prstGeom prst="rect">
            <a:avLst/>
          </a:prstGeom>
          <a:ln w="19050">
            <a:solidFill>
              <a:schemeClr val="tx1"/>
            </a:solidFill>
          </a:ln>
        </p:spPr>
      </p:pic>
      <p:sp>
        <p:nvSpPr>
          <p:cNvPr id="2" name="Content Placeholder 2">
            <a:extLst>
              <a:ext uri="{FF2B5EF4-FFF2-40B4-BE49-F238E27FC236}">
                <a16:creationId xmlns:a16="http://schemas.microsoft.com/office/drawing/2014/main" id="{068D322C-6C98-CD58-D540-3172E2735B25}"/>
              </a:ext>
            </a:extLst>
          </p:cNvPr>
          <p:cNvSpPr txBox="1">
            <a:spLocks/>
          </p:cNvSpPr>
          <p:nvPr/>
        </p:nvSpPr>
        <p:spPr>
          <a:xfrm>
            <a:off x="4222576" y="4034257"/>
            <a:ext cx="4099677" cy="2568018"/>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a:t>Great Horton Ward’s population is made of around 60% Muslims, having the 7</a:t>
            </a:r>
            <a:r>
              <a:rPr lang="en-US" sz="2200" baseline="30000"/>
              <a:t>th</a:t>
            </a:r>
            <a:r>
              <a:rPr lang="en-US" sz="2200"/>
              <a:t> highest Muslim population out of all wards in Bradford (Bradford District Council, 2023)</a:t>
            </a:r>
          </a:p>
          <a:p>
            <a:endParaRPr lang="en-US" sz="2200"/>
          </a:p>
          <a:p>
            <a:endParaRPr lang="en-US" sz="1800"/>
          </a:p>
          <a:p>
            <a:endParaRPr lang="en-US" sz="1800"/>
          </a:p>
          <a:p>
            <a:endParaRPr lang="en-US" sz="1800"/>
          </a:p>
          <a:p>
            <a:endParaRPr lang="en-US" sz="1800"/>
          </a:p>
        </p:txBody>
      </p:sp>
    </p:spTree>
    <p:extLst>
      <p:ext uri="{BB962C8B-B14F-4D97-AF65-F5344CB8AC3E}">
        <p14:creationId xmlns:p14="http://schemas.microsoft.com/office/powerpoint/2010/main" val="82138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0D39-4A63-0A08-F70A-BC3CE386A00E}"/>
              </a:ext>
            </a:extLst>
          </p:cNvPr>
          <p:cNvSpPr>
            <a:spLocks noGrp="1"/>
          </p:cNvSpPr>
          <p:nvPr>
            <p:ph type="title"/>
          </p:nvPr>
        </p:nvSpPr>
        <p:spPr/>
        <p:txBody>
          <a:bodyPr/>
          <a:lstStyle/>
          <a:p>
            <a:r>
              <a:rPr lang="en-US" b="1"/>
              <a:t>Limitations and Future Work</a:t>
            </a:r>
          </a:p>
        </p:txBody>
      </p:sp>
      <p:sp>
        <p:nvSpPr>
          <p:cNvPr id="3" name="Content Placeholder 2">
            <a:extLst>
              <a:ext uri="{FF2B5EF4-FFF2-40B4-BE49-F238E27FC236}">
                <a16:creationId xmlns:a16="http://schemas.microsoft.com/office/drawing/2014/main" id="{3DB2BCF4-52FC-632D-BBA2-FA58C938075A}"/>
              </a:ext>
            </a:extLst>
          </p:cNvPr>
          <p:cNvSpPr>
            <a:spLocks noGrp="1"/>
          </p:cNvSpPr>
          <p:nvPr>
            <p:ph idx="1"/>
          </p:nvPr>
        </p:nvSpPr>
        <p:spPr/>
        <p:txBody>
          <a:bodyPr vert="horz" lIns="91440" tIns="45720" rIns="91440" bIns="45720" rtlCol="0" anchor="t">
            <a:normAutofit fontScale="85000" lnSpcReduction="20000"/>
          </a:bodyPr>
          <a:lstStyle/>
          <a:p>
            <a:r>
              <a:rPr lang="en-US"/>
              <a:t>DB Scan; further tweaking of parameters </a:t>
            </a:r>
            <a:r>
              <a:rPr lang="en-US" b="1" err="1"/>
              <a:t>ε</a:t>
            </a:r>
            <a:r>
              <a:rPr lang="en-US"/>
              <a:t> and </a:t>
            </a:r>
            <a:r>
              <a:rPr lang="en-US" err="1"/>
              <a:t>minPts</a:t>
            </a:r>
            <a:r>
              <a:rPr lang="en-US"/>
              <a:t> for better delineation of inner-city highstreets. The highstreets in Bradford city centre were not in as discrete clusters as the surrounding inner city,  and suburban highstreets were. </a:t>
            </a:r>
          </a:p>
          <a:p>
            <a:r>
              <a:rPr lang="en-US"/>
              <a:t>The POI selection relies on OpenStreetMap (OSM) and there may be cases where not all POIs are fully recorded, especially small or non-chain stores may be missed.</a:t>
            </a:r>
          </a:p>
          <a:p>
            <a:r>
              <a:rPr lang="en-US"/>
              <a:t>Could go on to </a:t>
            </a:r>
            <a:r>
              <a:rPr lang="en-US" b="1" err="1"/>
              <a:t>analyse</a:t>
            </a:r>
            <a:r>
              <a:rPr lang="en-US" b="1"/>
              <a:t> Liverpool’s high streets </a:t>
            </a:r>
            <a:r>
              <a:rPr lang="en-US"/>
              <a:t>and compare healthiness across cities.</a:t>
            </a:r>
          </a:p>
          <a:p>
            <a:r>
              <a:rPr lang="en-US"/>
              <a:t>Further detailed analysis of individual highstreets in Bradford, and expansion to cover further demographic groups - focusing on individual demographic groups like religion and age do not consider intersectionality.</a:t>
            </a:r>
          </a:p>
          <a:p>
            <a:r>
              <a:rPr lang="en-US"/>
              <a:t>Refine definition of high street?</a:t>
            </a:r>
          </a:p>
          <a:p>
            <a:endParaRPr lang="en-US"/>
          </a:p>
        </p:txBody>
      </p:sp>
    </p:spTree>
    <p:extLst>
      <p:ext uri="{BB962C8B-B14F-4D97-AF65-F5344CB8AC3E}">
        <p14:creationId xmlns:p14="http://schemas.microsoft.com/office/powerpoint/2010/main" val="2774392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2D74188F-94DC-B3EE-4256-D090AB05950B}"/>
              </a:ext>
            </a:extLst>
          </p:cNvPr>
          <p:cNvSpPr/>
          <p:nvPr/>
        </p:nvSpPr>
        <p:spPr>
          <a:xfrm>
            <a:off x="3585411" y="-192505"/>
            <a:ext cx="10945748" cy="7050504"/>
          </a:xfrm>
          <a:custGeom>
            <a:avLst/>
            <a:gdLst/>
            <a:ahLst/>
            <a:cxnLst/>
            <a:rect l="l" t="t" r="r" b="b"/>
            <a:pathLst>
              <a:path w="10725150" h="6858000">
                <a:moveTo>
                  <a:pt x="0" y="0"/>
                </a:moveTo>
                <a:lnTo>
                  <a:pt x="10725150" y="0"/>
                </a:lnTo>
                <a:lnTo>
                  <a:pt x="10725150" y="6858000"/>
                </a:lnTo>
                <a:lnTo>
                  <a:pt x="0" y="6858000"/>
                </a:lnTo>
                <a:lnTo>
                  <a:pt x="0" y="0"/>
                </a:lnTo>
                <a:close/>
              </a:path>
            </a:pathLst>
          </a:custGeom>
          <a:blipFill>
            <a:blip r:embed="rId2"/>
            <a:stretch>
              <a:fillRect t="-8332" r="-23148"/>
            </a:stretch>
          </a:blipFill>
        </p:spPr>
        <p:txBody>
          <a:bodyPr/>
          <a:lstStyle/>
          <a:p>
            <a:endParaRPr lang="en-GB"/>
          </a:p>
        </p:txBody>
      </p:sp>
      <p:sp>
        <p:nvSpPr>
          <p:cNvPr id="2" name="Title 1">
            <a:extLst>
              <a:ext uri="{FF2B5EF4-FFF2-40B4-BE49-F238E27FC236}">
                <a16:creationId xmlns:a16="http://schemas.microsoft.com/office/drawing/2014/main" id="{3413E92E-51C9-50E3-2AF7-7254858A5261}"/>
              </a:ext>
            </a:extLst>
          </p:cNvPr>
          <p:cNvSpPr txBox="1">
            <a:spLocks/>
          </p:cNvSpPr>
          <p:nvPr/>
        </p:nvSpPr>
        <p:spPr>
          <a:xfrm>
            <a:off x="-1821980" y="2375191"/>
            <a:ext cx="12075694" cy="210761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b="1"/>
              <a:t>Thank you!</a:t>
            </a:r>
          </a:p>
          <a:p>
            <a:pPr algn="ctr"/>
            <a:r>
              <a:rPr lang="en-US" b="1"/>
              <a:t>Any questions?</a:t>
            </a:r>
          </a:p>
        </p:txBody>
      </p:sp>
      <p:pic>
        <p:nvPicPr>
          <p:cNvPr id="3" name="Picture 2" descr="A logo for a university&#10;&#10;AI-generated content may be incorrect.">
            <a:extLst>
              <a:ext uri="{FF2B5EF4-FFF2-40B4-BE49-F238E27FC236}">
                <a16:creationId xmlns:a16="http://schemas.microsoft.com/office/drawing/2014/main" id="{7DF095B4-F6A4-4474-70B6-46BE713FF344}"/>
              </a:ext>
            </a:extLst>
          </p:cNvPr>
          <p:cNvPicPr>
            <a:picLocks noChangeAspect="1"/>
          </p:cNvPicPr>
          <p:nvPr/>
        </p:nvPicPr>
        <p:blipFill>
          <a:blip r:embed="rId3"/>
          <a:srcRect l="19144" t="37984" r="20773" b="36981"/>
          <a:stretch/>
        </p:blipFill>
        <p:spPr>
          <a:xfrm>
            <a:off x="0" y="-1"/>
            <a:ext cx="4215867" cy="1756611"/>
          </a:xfrm>
          <a:prstGeom prst="rect">
            <a:avLst/>
          </a:prstGeom>
        </p:spPr>
      </p:pic>
    </p:spTree>
    <p:extLst>
      <p:ext uri="{BB962C8B-B14F-4D97-AF65-F5344CB8AC3E}">
        <p14:creationId xmlns:p14="http://schemas.microsoft.com/office/powerpoint/2010/main" val="2495726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33BB6-4842-1592-412C-063456E9B1F8}"/>
              </a:ext>
            </a:extLst>
          </p:cNvPr>
          <p:cNvSpPr>
            <a:spLocks noGrp="1"/>
          </p:cNvSpPr>
          <p:nvPr>
            <p:ph type="title"/>
          </p:nvPr>
        </p:nvSpPr>
        <p:spPr>
          <a:xfrm>
            <a:off x="824345" y="4907"/>
            <a:ext cx="10515600" cy="743673"/>
          </a:xfrm>
        </p:spPr>
        <p:txBody>
          <a:bodyPr/>
          <a:lstStyle/>
          <a:p>
            <a:pPr algn="ctr"/>
            <a:r>
              <a:rPr lang="en-US" b="1"/>
              <a:t>References</a:t>
            </a:r>
            <a:endParaRPr lang="en-US"/>
          </a:p>
        </p:txBody>
      </p:sp>
      <p:sp>
        <p:nvSpPr>
          <p:cNvPr id="4" name="Content Placeholder 2">
            <a:extLst>
              <a:ext uri="{FF2B5EF4-FFF2-40B4-BE49-F238E27FC236}">
                <a16:creationId xmlns:a16="http://schemas.microsoft.com/office/drawing/2014/main" id="{1E46F3A6-1EB2-5592-E42A-1002E32C7A10}"/>
              </a:ext>
            </a:extLst>
          </p:cNvPr>
          <p:cNvSpPr>
            <a:spLocks noGrp="1"/>
          </p:cNvSpPr>
          <p:nvPr>
            <p:ph idx="1"/>
          </p:nvPr>
        </p:nvSpPr>
        <p:spPr>
          <a:xfrm>
            <a:off x="-6926" y="758826"/>
            <a:ext cx="12219707" cy="6097009"/>
          </a:xfrm>
        </p:spPr>
        <p:txBody>
          <a:bodyPr vert="horz" lIns="91440" tIns="45720" rIns="91440" bIns="45720" rtlCol="0" anchor="t">
            <a:normAutofit fontScale="40000" lnSpcReduction="20000"/>
          </a:bodyPr>
          <a:lstStyle/>
          <a:p>
            <a:r>
              <a:rPr lang="en-US">
                <a:ea typeface="+mn-lt"/>
                <a:cs typeface="+mn-lt"/>
              </a:rPr>
              <a:t>AccuWeather 2022. Bradford, Bradford, United Kingdom. </a:t>
            </a:r>
            <a:r>
              <a:rPr lang="en-US" i="1">
                <a:ea typeface="+mn-lt"/>
                <a:cs typeface="+mn-lt"/>
              </a:rPr>
              <a:t>Accuweather.com</a:t>
            </a:r>
            <a:r>
              <a:rPr lang="en-US">
                <a:ea typeface="+mn-lt"/>
                <a:cs typeface="+mn-lt"/>
              </a:rPr>
              <a:t>. [Online]. Available from: </a:t>
            </a:r>
            <a:r>
              <a:rPr lang="en-US">
                <a:ea typeface="+mn-lt"/>
                <a:cs typeface="+mn-lt"/>
                <a:hlinkClick r:id="rId2"/>
              </a:rPr>
              <a:t>https://www.accuweather.com/en/gb/bradford/bd1-5/air-quality-index/331294</a:t>
            </a:r>
            <a:r>
              <a:rPr lang="en-US">
                <a:ea typeface="+mn-lt"/>
                <a:cs typeface="+mn-lt"/>
              </a:rPr>
              <a:t>.</a:t>
            </a:r>
            <a:endParaRPr lang="en-US"/>
          </a:p>
          <a:p>
            <a:r>
              <a:rPr lang="en-US">
                <a:ea typeface="+mn-lt"/>
                <a:cs typeface="+mn-lt"/>
              </a:rPr>
              <a:t>Archibong, U. and Colins, D. 2022. </a:t>
            </a:r>
            <a:r>
              <a:rPr lang="en-US" i="1">
                <a:ea typeface="+mn-lt"/>
                <a:cs typeface="+mn-lt"/>
              </a:rPr>
              <a:t>ONE BRADFORD, MANY VOICES: Social Integration Research</a:t>
            </a:r>
            <a:r>
              <a:rPr lang="en-US">
                <a:ea typeface="+mn-lt"/>
                <a:cs typeface="+mn-lt"/>
              </a:rPr>
              <a:t> [Online]. University of Bradford. Available from: </a:t>
            </a:r>
            <a:r>
              <a:rPr lang="en-US">
                <a:ea typeface="+mn-lt"/>
                <a:cs typeface="+mn-lt"/>
                <a:hlinkClick r:id="rId3"/>
              </a:rPr>
              <a:t>https://bradfordforeveryone.co.uk/wp-content/uploads/2023/02/Social-Integration-Research-Full-Report.pdf</a:t>
            </a:r>
            <a:r>
              <a:rPr lang="en-US">
                <a:ea typeface="+mn-lt"/>
                <a:cs typeface="+mn-lt"/>
              </a:rPr>
              <a:t>.</a:t>
            </a:r>
            <a:endParaRPr lang="en-US"/>
          </a:p>
          <a:p>
            <a:r>
              <a:rPr lang="en-US"/>
              <a:t>Bradford Metropolitan District Council. No date. </a:t>
            </a:r>
            <a:r>
              <a:rPr lang="en-US" i="1"/>
              <a:t>Demographics of Bradford District</a:t>
            </a:r>
            <a:r>
              <a:rPr lang="en-US"/>
              <a:t>. [Online]. Bradford: Bradford Metropolitan District Council. [Accessed 10 March 2025]. Available from: </a:t>
            </a:r>
            <a:r>
              <a:rPr lang="en-US">
                <a:hlinkClick r:id="rId4"/>
              </a:rPr>
              <a:t>https://jsna.bradford.gov.uk/media/52sbbext/jsna-demographic-resource-pack-2024.pdf</a:t>
            </a:r>
            <a:r>
              <a:rPr lang="en-US"/>
              <a:t> </a:t>
            </a:r>
          </a:p>
          <a:p>
            <a:r>
              <a:rPr lang="en-US"/>
              <a:t>Bradford Metropolitan District Council. 2023. </a:t>
            </a:r>
            <a:r>
              <a:rPr lang="en-US" i="1"/>
              <a:t>2021 Census: population, ethnicity and households at ward level</a:t>
            </a:r>
            <a:r>
              <a:rPr lang="en-US"/>
              <a:t>. [Online]. Bradford: Bradford Metropolitan District Council. [Accessed 10 March 2025]. Available from: </a:t>
            </a:r>
            <a:r>
              <a:rPr lang="en-US">
                <a:hlinkClick r:id="rId5"/>
              </a:rPr>
              <a:t>https://ubd.bradford.gov.uk/media/1692/2021-census-ward-level-data-for-population-ethnicity-religion-and-household-composition.pdf</a:t>
            </a:r>
            <a:r>
              <a:rPr lang="en-US"/>
              <a:t> </a:t>
            </a:r>
          </a:p>
          <a:p>
            <a:r>
              <a:rPr lang="en-US">
                <a:ea typeface="+mn-lt"/>
                <a:cs typeface="+mn-lt"/>
              </a:rPr>
              <a:t>Bradford Transforming Cities Fund 2021. </a:t>
            </a:r>
            <a:r>
              <a:rPr lang="en-US" i="1">
                <a:ea typeface="+mn-lt"/>
                <a:cs typeface="+mn-lt"/>
              </a:rPr>
              <a:t>Bradford City Centre Cycling and Walking Improvements Phase 1 Consultation and Engagement Report</a:t>
            </a:r>
            <a:r>
              <a:rPr lang="en-US">
                <a:ea typeface="+mn-lt"/>
                <a:cs typeface="+mn-lt"/>
              </a:rPr>
              <a:t>.</a:t>
            </a:r>
          </a:p>
          <a:p>
            <a:r>
              <a:rPr lang="en-US" altLang="zh-CN">
                <a:ea typeface="等线"/>
              </a:rPr>
              <a:t>Brady, B., Chaskin, R.J. and McGregor, C. 2020. Promoting civic and political engagement among marginalized urban youth in three cities: Strategies and challenges. </a:t>
            </a:r>
            <a:r>
              <a:rPr lang="en-US" altLang="zh-CN" i="1">
                <a:ea typeface="等线"/>
              </a:rPr>
              <a:t>Child and Youth Services Review</a:t>
            </a:r>
            <a:r>
              <a:rPr lang="en-US" altLang="zh-CN">
                <a:ea typeface="等线"/>
              </a:rPr>
              <a:t>. [Online]. 110, p.105184. [Accessed 10 March 2025]. Available from: </a:t>
            </a:r>
            <a:r>
              <a:rPr lang="en-US" altLang="zh-CN">
                <a:ea typeface="等线"/>
                <a:hlinkClick r:id="rId6"/>
              </a:rPr>
              <a:t>https://doi.org/10.1016/j.childyouth.2020.105184</a:t>
            </a:r>
            <a:r>
              <a:rPr lang="en-US" altLang="zh-CN">
                <a:ea typeface="等线"/>
              </a:rPr>
              <a:t> </a:t>
            </a:r>
          </a:p>
          <a:p>
            <a:r>
              <a:rPr lang="en-US"/>
              <a:t>Brunelli, L., Smith, H., </a:t>
            </a:r>
            <a:r>
              <a:rPr lang="en-US" err="1"/>
              <a:t>Woolrych</a:t>
            </a:r>
            <a:r>
              <a:rPr lang="en-US"/>
              <a:t>, R. 2024. High streets, ageing and well-being. </a:t>
            </a:r>
            <a:r>
              <a:rPr lang="en-US" i="1"/>
              <a:t>Journal of Urban Design</a:t>
            </a:r>
            <a:r>
              <a:rPr lang="en-US"/>
              <a:t>. [Online].</a:t>
            </a:r>
            <a:r>
              <a:rPr lang="en-US" b="1"/>
              <a:t> </a:t>
            </a:r>
            <a:r>
              <a:rPr lang="en-US"/>
              <a:t>pp. 1-31. [Accessed 10 March 2025]. Available from: </a:t>
            </a:r>
            <a:r>
              <a:rPr lang="en-GB" b="0" i="0" u="none" strike="noStrike">
                <a:effectLst/>
                <a:latin typeface="Arial"/>
                <a:cs typeface="Arial"/>
                <a:hlinkClick r:id="rId7"/>
              </a:rPr>
              <a:t>https://doi.org/10.1080/13574809.2024.2302436</a:t>
            </a:r>
            <a:r>
              <a:rPr lang="en-GB">
                <a:latin typeface="Arial"/>
                <a:cs typeface="Arial"/>
              </a:rPr>
              <a:t> </a:t>
            </a:r>
          </a:p>
          <a:p>
            <a:r>
              <a:rPr lang="en-GB">
                <a:ea typeface="+mn-lt"/>
                <a:cs typeface="+mn-lt"/>
              </a:rPr>
              <a:t>Butler, P. 2017. Large Rise in Takeaway Shops Highlights Dominance of Fast Food in Deprived Areas. </a:t>
            </a:r>
            <a:r>
              <a:rPr lang="en-GB" i="1">
                <a:ea typeface="+mn-lt"/>
                <a:cs typeface="+mn-lt"/>
              </a:rPr>
              <a:t>the Guardian</a:t>
            </a:r>
            <a:r>
              <a:rPr lang="en-GB">
                <a:ea typeface="+mn-lt"/>
                <a:cs typeface="+mn-lt"/>
              </a:rPr>
              <a:t>. [Online]. Available from: </a:t>
            </a:r>
            <a:r>
              <a:rPr lang="en-GB">
                <a:ea typeface="+mn-lt"/>
                <a:cs typeface="+mn-lt"/>
                <a:hlinkClick r:id="rId8"/>
              </a:rPr>
              <a:t>https://www.theguardian.com/inequality/2017/jul/25/large-rise-takeaway-shops-highlights-dominance-fast-food-deprived-areas-england</a:t>
            </a:r>
            <a:r>
              <a:rPr lang="en-GB">
                <a:ea typeface="+mn-lt"/>
                <a:cs typeface="+mn-lt"/>
              </a:rPr>
              <a:t>.</a:t>
            </a:r>
          </a:p>
          <a:p>
            <a:r>
              <a:rPr lang="en-US" altLang="zh-CN">
                <a:ea typeface="等线"/>
              </a:rPr>
              <a:t>Carmona, M. 2014. London's local high streets: The problems, potential and complexities of mixed street corridors. </a:t>
            </a:r>
            <a:r>
              <a:rPr lang="en-US" altLang="zh-CN" i="1">
                <a:ea typeface="等线"/>
              </a:rPr>
              <a:t>Progress in Planning</a:t>
            </a:r>
            <a:r>
              <a:rPr lang="en-US" altLang="zh-CN">
                <a:ea typeface="等线"/>
              </a:rPr>
              <a:t>. [Online]. 100, pp.1-84. [Accessed 10 March 2025]. Available from: </a:t>
            </a:r>
            <a:r>
              <a:rPr lang="en-US" altLang="zh-CN">
                <a:ea typeface="等线"/>
                <a:hlinkClick r:id="rId9"/>
              </a:rPr>
              <a:t>https://doi.org/10.1016/j.progress.2014.03.001</a:t>
            </a:r>
            <a:endParaRPr lang="en-US" altLang="zh-CN">
              <a:ea typeface="等线"/>
            </a:endParaRPr>
          </a:p>
          <a:p>
            <a:r>
              <a:rPr lang="en-GB" err="1">
                <a:ea typeface="+mn-lt"/>
                <a:cs typeface="+mn-lt"/>
              </a:rPr>
              <a:t>Digimap</a:t>
            </a:r>
            <a:r>
              <a:rPr lang="en-GB">
                <a:ea typeface="+mn-lt"/>
                <a:cs typeface="+mn-lt"/>
              </a:rPr>
              <a:t> 2021. Environment Roam. </a:t>
            </a:r>
            <a:r>
              <a:rPr lang="en-GB" i="1">
                <a:ea typeface="+mn-lt"/>
                <a:cs typeface="+mn-lt"/>
              </a:rPr>
              <a:t>Edina.ac.uk</a:t>
            </a:r>
            <a:r>
              <a:rPr lang="en-GB">
                <a:ea typeface="+mn-lt"/>
                <a:cs typeface="+mn-lt"/>
              </a:rPr>
              <a:t>. [Online]. Available from: </a:t>
            </a:r>
            <a:r>
              <a:rPr lang="en-GB">
                <a:ea typeface="+mn-lt"/>
                <a:cs typeface="+mn-lt"/>
                <a:hlinkClick r:id="rId10"/>
              </a:rPr>
              <a:t>https://digimap.edina.ac.uk/roam/map/environment</a:t>
            </a:r>
            <a:r>
              <a:rPr lang="en-GB">
                <a:ea typeface="+mn-lt"/>
                <a:cs typeface="+mn-lt"/>
              </a:rPr>
              <a:t>.</a:t>
            </a:r>
            <a:endParaRPr lang="en-GB">
              <a:latin typeface="Arial" panose="020B0604020202020204" pitchFamily="34" charset="0"/>
              <a:cs typeface="Arial"/>
            </a:endParaRPr>
          </a:p>
          <a:p>
            <a:r>
              <a:rPr lang="en-GB">
                <a:ea typeface="+mn-lt"/>
                <a:cs typeface="+mn-lt"/>
              </a:rPr>
              <a:t>Fraser, L.K., Edwards, K.L., </a:t>
            </a:r>
            <a:r>
              <a:rPr lang="en-GB" err="1">
                <a:ea typeface="+mn-lt"/>
                <a:cs typeface="+mn-lt"/>
              </a:rPr>
              <a:t>Tominitz</a:t>
            </a:r>
            <a:r>
              <a:rPr lang="en-GB">
                <a:ea typeface="+mn-lt"/>
                <a:cs typeface="+mn-lt"/>
              </a:rPr>
              <a:t>, M., Clarke, G.P. and Hill, A.J. 2012. Food outlet availability, deprivation and obesity in a multi-ethnic sample of pregnant women in Bradford, UK. </a:t>
            </a:r>
            <a:r>
              <a:rPr lang="en-GB" i="1">
                <a:ea typeface="+mn-lt"/>
                <a:cs typeface="+mn-lt"/>
              </a:rPr>
              <a:t>Social Science &amp; Medicine</a:t>
            </a:r>
            <a:r>
              <a:rPr lang="en-GB">
                <a:ea typeface="+mn-lt"/>
                <a:cs typeface="+mn-lt"/>
              </a:rPr>
              <a:t>. </a:t>
            </a:r>
            <a:r>
              <a:rPr lang="en-GB" b="1">
                <a:ea typeface="+mn-lt"/>
                <a:cs typeface="+mn-lt"/>
              </a:rPr>
              <a:t>75</a:t>
            </a:r>
            <a:r>
              <a:rPr lang="en-GB">
                <a:ea typeface="+mn-lt"/>
                <a:cs typeface="+mn-lt"/>
              </a:rPr>
              <a:t>(6), pp.1048–1056.</a:t>
            </a:r>
            <a:endParaRPr lang="en-GB"/>
          </a:p>
          <a:p>
            <a:r>
              <a:rPr lang="en-GB">
                <a:ea typeface="+mn-lt"/>
                <a:cs typeface="+mn-lt"/>
              </a:rPr>
              <a:t>IQ Air 2023. Bradford Air Quality Index (AQI) and United Kingdom Air Pollution | </a:t>
            </a:r>
            <a:r>
              <a:rPr lang="en-GB" err="1">
                <a:ea typeface="+mn-lt"/>
                <a:cs typeface="+mn-lt"/>
              </a:rPr>
              <a:t>IQAir</a:t>
            </a:r>
            <a:r>
              <a:rPr lang="en-GB">
                <a:ea typeface="+mn-lt"/>
                <a:cs typeface="+mn-lt"/>
              </a:rPr>
              <a:t>. </a:t>
            </a:r>
            <a:r>
              <a:rPr lang="en-GB" i="1">
                <a:ea typeface="+mn-lt"/>
                <a:cs typeface="+mn-lt"/>
                <a:hlinkClick r:id="rId11"/>
              </a:rPr>
              <a:t>www.iqair.com</a:t>
            </a:r>
            <a:r>
              <a:rPr lang="en-GB">
                <a:ea typeface="+mn-lt"/>
                <a:cs typeface="+mn-lt"/>
              </a:rPr>
              <a:t>. [Online]. Available from: </a:t>
            </a:r>
            <a:r>
              <a:rPr lang="en-GB">
                <a:ea typeface="+mn-lt"/>
                <a:cs typeface="+mn-lt"/>
                <a:hlinkClick r:id="rId12"/>
              </a:rPr>
              <a:t>https://www.iqair.com/gb/uk/england/bradford</a:t>
            </a:r>
            <a:r>
              <a:rPr lang="en-GB">
                <a:ea typeface="+mn-lt"/>
                <a:cs typeface="+mn-lt"/>
              </a:rPr>
              <a:t>.</a:t>
            </a:r>
            <a:endParaRPr lang="en-GB"/>
          </a:p>
          <a:p>
            <a:r>
              <a:rPr lang="en-GB">
                <a:ea typeface="+mn-lt"/>
                <a:cs typeface="+mn-lt"/>
              </a:rPr>
              <a:t>Jagger, D. 2018. Restrict children’s access to fast food takeaways says Public Health England. </a:t>
            </a:r>
            <a:r>
              <a:rPr lang="en-GB" i="1">
                <a:ea typeface="+mn-lt"/>
                <a:cs typeface="+mn-lt"/>
              </a:rPr>
              <a:t>Bradford Telegraph and Argus</a:t>
            </a:r>
            <a:r>
              <a:rPr lang="en-GB">
                <a:ea typeface="+mn-lt"/>
                <a:cs typeface="+mn-lt"/>
              </a:rPr>
              <a:t>. [Online]. [Accessed 7 March 2025]. Available from: </a:t>
            </a:r>
            <a:r>
              <a:rPr lang="en-GB">
                <a:ea typeface="+mn-lt"/>
                <a:cs typeface="+mn-lt"/>
                <a:hlinkClick r:id="rId13"/>
              </a:rPr>
              <a:t>https://www.thetelegraphandargus.co.uk/news/16321601.restrict-childrens-access-fast-food-takeaways-says-public-health-england</a:t>
            </a:r>
            <a:r>
              <a:rPr lang="en-GB">
                <a:ea typeface="+mn-lt"/>
                <a:cs typeface="+mn-lt"/>
              </a:rPr>
              <a:t>.</a:t>
            </a:r>
            <a:endParaRPr lang="en-GB"/>
          </a:p>
          <a:p>
            <a:r>
              <a:rPr lang="en-GB">
                <a:ea typeface="+mn-lt"/>
                <a:cs typeface="+mn-lt"/>
              </a:rPr>
              <a:t>Macnamara, F. 2018. Bradford Ranks among ‘unhealthiest’ British High Streets. </a:t>
            </a:r>
            <a:r>
              <a:rPr lang="en-GB" i="1">
                <a:ea typeface="+mn-lt"/>
                <a:cs typeface="+mn-lt"/>
              </a:rPr>
              <a:t>Bradford Telegraph and Argus</a:t>
            </a:r>
            <a:r>
              <a:rPr lang="en-GB">
                <a:ea typeface="+mn-lt"/>
                <a:cs typeface="+mn-lt"/>
              </a:rPr>
              <a:t>. [Online]. [Accessed 7 March 2025]. Available from: </a:t>
            </a:r>
            <a:r>
              <a:rPr lang="en-GB">
                <a:ea typeface="+mn-lt"/>
                <a:cs typeface="+mn-lt"/>
                <a:hlinkClick r:id="rId14"/>
              </a:rPr>
              <a:t>https://www.thetelegraphandargus.co.uk/news/17195282.bradford-ranks-among-unhealthiest-british-high-streets</a:t>
            </a:r>
            <a:r>
              <a:rPr lang="en-GB">
                <a:ea typeface="+mn-lt"/>
                <a:cs typeface="+mn-lt"/>
              </a:rPr>
              <a:t>.</a:t>
            </a:r>
            <a:endParaRPr lang="en-GB"/>
          </a:p>
          <a:p>
            <a:r>
              <a:rPr lang="de-DE" altLang="zh-CN" err="1">
                <a:ea typeface="等线"/>
              </a:rPr>
              <a:t>Madanipour</a:t>
            </a:r>
            <a:r>
              <a:rPr lang="de-DE" altLang="zh-CN">
                <a:ea typeface="等线"/>
              </a:rPr>
              <a:t>, A. (2017) '</a:t>
            </a:r>
            <a:r>
              <a:rPr lang="de-DE" altLang="zh-CN" err="1">
                <a:ea typeface="等线"/>
              </a:rPr>
              <a:t>Temporary</a:t>
            </a:r>
            <a:r>
              <a:rPr lang="de-DE" altLang="zh-CN">
                <a:ea typeface="等线"/>
              </a:rPr>
              <a:t> </a:t>
            </a:r>
            <a:r>
              <a:rPr lang="de-DE" altLang="zh-CN" err="1">
                <a:ea typeface="等线"/>
              </a:rPr>
              <a:t>use</a:t>
            </a:r>
            <a:r>
              <a:rPr lang="de-DE" altLang="zh-CN">
                <a:ea typeface="等线"/>
              </a:rPr>
              <a:t> </a:t>
            </a:r>
            <a:r>
              <a:rPr lang="de-DE" altLang="zh-CN" err="1">
                <a:ea typeface="等线"/>
              </a:rPr>
              <a:t>of</a:t>
            </a:r>
            <a:r>
              <a:rPr lang="de-DE" altLang="zh-CN">
                <a:ea typeface="等线"/>
              </a:rPr>
              <a:t> </a:t>
            </a:r>
            <a:r>
              <a:rPr lang="de-DE" altLang="zh-CN" err="1">
                <a:ea typeface="等线"/>
              </a:rPr>
              <a:t>space</a:t>
            </a:r>
            <a:r>
              <a:rPr lang="de-DE" altLang="zh-CN">
                <a:ea typeface="等线"/>
              </a:rPr>
              <a:t>: Urban </a:t>
            </a:r>
            <a:r>
              <a:rPr lang="de-DE" altLang="zh-CN" err="1">
                <a:ea typeface="等线"/>
              </a:rPr>
              <a:t>processes</a:t>
            </a:r>
            <a:r>
              <a:rPr lang="de-DE" altLang="zh-CN">
                <a:ea typeface="等线"/>
              </a:rPr>
              <a:t> </a:t>
            </a:r>
            <a:r>
              <a:rPr lang="de-DE" altLang="zh-CN" err="1">
                <a:ea typeface="等线"/>
              </a:rPr>
              <a:t>between</a:t>
            </a:r>
            <a:r>
              <a:rPr lang="de-DE" altLang="zh-CN">
                <a:ea typeface="等线"/>
              </a:rPr>
              <a:t> </a:t>
            </a:r>
            <a:r>
              <a:rPr lang="de-DE" altLang="zh-CN" err="1">
                <a:ea typeface="等线"/>
              </a:rPr>
              <a:t>flexibility</a:t>
            </a:r>
            <a:r>
              <a:rPr lang="de-DE" altLang="zh-CN">
                <a:ea typeface="等线"/>
              </a:rPr>
              <a:t>, </a:t>
            </a:r>
            <a:r>
              <a:rPr lang="de-DE" altLang="zh-CN" err="1">
                <a:ea typeface="等线"/>
              </a:rPr>
              <a:t>opportunity</a:t>
            </a:r>
            <a:r>
              <a:rPr lang="de-DE" altLang="zh-CN">
                <a:ea typeface="等线"/>
              </a:rPr>
              <a:t> and </a:t>
            </a:r>
            <a:r>
              <a:rPr lang="de-DE" altLang="zh-CN" err="1">
                <a:ea typeface="等线"/>
              </a:rPr>
              <a:t>precarity</a:t>
            </a:r>
            <a:r>
              <a:rPr lang="de-DE" altLang="zh-CN">
                <a:ea typeface="等线"/>
              </a:rPr>
              <a:t>', </a:t>
            </a:r>
            <a:r>
              <a:rPr lang="de-DE" altLang="zh-CN" i="1">
                <a:ea typeface="等线"/>
              </a:rPr>
              <a:t>Urban Studies</a:t>
            </a:r>
            <a:r>
              <a:rPr lang="de-DE" altLang="zh-CN">
                <a:ea typeface="等线"/>
              </a:rPr>
              <a:t>, 55, pp. 004209801770554. </a:t>
            </a:r>
            <a:r>
              <a:rPr lang="de-DE" altLang="zh-CN">
                <a:ea typeface="等线"/>
                <a:hlinkClick r:id="rId15"/>
              </a:rPr>
              <a:t>http://dx.doi.org/10.1177/0042098017705546</a:t>
            </a:r>
            <a:endParaRPr lang="de-DE" altLang="zh-CN">
              <a:ea typeface="等线"/>
            </a:endParaRPr>
          </a:p>
          <a:p>
            <a:r>
              <a:rPr lang="de-DE">
                <a:ea typeface="+mn-lt"/>
                <a:cs typeface="+mn-lt"/>
              </a:rPr>
              <a:t>Newman, R. 2024. Bradford Bus Fare Prices Set </a:t>
            </a:r>
            <a:r>
              <a:rPr lang="de-DE" err="1">
                <a:ea typeface="+mn-lt"/>
                <a:cs typeface="+mn-lt"/>
              </a:rPr>
              <a:t>to</a:t>
            </a:r>
            <a:r>
              <a:rPr lang="de-DE">
                <a:ea typeface="+mn-lt"/>
                <a:cs typeface="+mn-lt"/>
              </a:rPr>
              <a:t> </a:t>
            </a:r>
            <a:r>
              <a:rPr lang="de-DE" err="1">
                <a:ea typeface="+mn-lt"/>
                <a:cs typeface="+mn-lt"/>
              </a:rPr>
              <a:t>Increase</a:t>
            </a:r>
            <a:r>
              <a:rPr lang="de-DE">
                <a:ea typeface="+mn-lt"/>
                <a:cs typeface="+mn-lt"/>
              </a:rPr>
              <a:t> </a:t>
            </a:r>
            <a:r>
              <a:rPr lang="de-DE" err="1">
                <a:ea typeface="+mn-lt"/>
                <a:cs typeface="+mn-lt"/>
              </a:rPr>
              <a:t>next</a:t>
            </a:r>
            <a:r>
              <a:rPr lang="de-DE">
                <a:ea typeface="+mn-lt"/>
                <a:cs typeface="+mn-lt"/>
              </a:rPr>
              <a:t> Year. </a:t>
            </a:r>
            <a:r>
              <a:rPr lang="de-DE" i="1">
                <a:ea typeface="+mn-lt"/>
                <a:cs typeface="+mn-lt"/>
              </a:rPr>
              <a:t>Bradford Telegraph and Argus</a:t>
            </a:r>
            <a:r>
              <a:rPr lang="de-DE">
                <a:ea typeface="+mn-lt"/>
                <a:cs typeface="+mn-lt"/>
              </a:rPr>
              <a:t>. [Online]. [</a:t>
            </a:r>
            <a:r>
              <a:rPr lang="de-DE" err="1">
                <a:ea typeface="+mn-lt"/>
                <a:cs typeface="+mn-lt"/>
              </a:rPr>
              <a:t>Accessed</a:t>
            </a:r>
            <a:r>
              <a:rPr lang="de-DE">
                <a:ea typeface="+mn-lt"/>
                <a:cs typeface="+mn-lt"/>
              </a:rPr>
              <a:t> 10 March 2025]. </a:t>
            </a:r>
            <a:r>
              <a:rPr lang="de-DE" err="1">
                <a:ea typeface="+mn-lt"/>
                <a:cs typeface="+mn-lt"/>
              </a:rPr>
              <a:t>Available</a:t>
            </a:r>
            <a:r>
              <a:rPr lang="de-DE">
                <a:ea typeface="+mn-lt"/>
                <a:cs typeface="+mn-lt"/>
              </a:rPr>
              <a:t> </a:t>
            </a:r>
            <a:r>
              <a:rPr lang="de-DE" err="1">
                <a:ea typeface="+mn-lt"/>
                <a:cs typeface="+mn-lt"/>
              </a:rPr>
              <a:t>from</a:t>
            </a:r>
            <a:r>
              <a:rPr lang="de-DE">
                <a:ea typeface="+mn-lt"/>
                <a:cs typeface="+mn-lt"/>
              </a:rPr>
              <a:t>: </a:t>
            </a:r>
            <a:r>
              <a:rPr lang="de-DE">
                <a:ea typeface="+mn-lt"/>
                <a:cs typeface="+mn-lt"/>
                <a:hlinkClick r:id="rId16"/>
              </a:rPr>
              <a:t>https://www.thetelegraphandargus.co.uk/news/24741119.bradford-bus-fare-prices-set-increase-next-year/</a:t>
            </a:r>
            <a:r>
              <a:rPr lang="de-DE">
                <a:ea typeface="+mn-lt"/>
                <a:cs typeface="+mn-lt"/>
              </a:rPr>
              <a:t> </a:t>
            </a:r>
            <a:endParaRPr lang="de-DE" altLang="zh-CN"/>
          </a:p>
          <a:p>
            <a:r>
              <a:rPr lang="en-US"/>
              <a:t>Royal Society for Public Health (RSPH). 2018. </a:t>
            </a:r>
            <a:r>
              <a:rPr lang="en-US" i="1"/>
              <a:t>Health on the High Street: Running on Empty. </a:t>
            </a:r>
            <a:r>
              <a:rPr lang="en-US"/>
              <a:t>[Online]. London: Royal Society for Public Health. Available from: </a:t>
            </a:r>
            <a:r>
              <a:rPr lang="en-US">
                <a:hlinkClick r:id="rId17"/>
              </a:rPr>
              <a:t>https://www.rsph.org.uk/our-work/campaigns/health-on-the-high-street/2018.html</a:t>
            </a:r>
            <a:r>
              <a:rPr lang="en-US"/>
              <a:t> </a:t>
            </a:r>
          </a:p>
          <a:p>
            <a:r>
              <a:rPr lang="en-US">
                <a:ea typeface="+mn-lt"/>
                <a:cs typeface="+mn-lt"/>
              </a:rPr>
              <a:t>Ordinance Survey </a:t>
            </a:r>
            <a:r>
              <a:rPr lang="en-US" err="1">
                <a:ea typeface="+mn-lt"/>
                <a:cs typeface="+mn-lt"/>
              </a:rPr>
              <a:t>HIghstreets</a:t>
            </a:r>
            <a:r>
              <a:rPr lang="en-US">
                <a:ea typeface="+mn-lt"/>
                <a:cs typeface="+mn-lt"/>
              </a:rPr>
              <a:t> Definition https://www.ordnancesurvey.co.uk/insights/the-geography-of-britains-high-streets#:~:text=High%20Streets%20is%20an%20experimental,providing%20a%20street%20level%20definition.</a:t>
            </a:r>
            <a:endParaRPr lang="en-US"/>
          </a:p>
        </p:txBody>
      </p:sp>
    </p:spTree>
    <p:extLst>
      <p:ext uri="{BB962C8B-B14F-4D97-AF65-F5344CB8AC3E}">
        <p14:creationId xmlns:p14="http://schemas.microsoft.com/office/powerpoint/2010/main" val="2655978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6640548-5719-26C5-D20B-993EAC5F8396}"/>
              </a:ext>
            </a:extLst>
          </p:cNvPr>
          <p:cNvSpPr>
            <a:spLocks noGrp="1"/>
          </p:cNvSpPr>
          <p:nvPr>
            <p:ph type="title"/>
          </p:nvPr>
        </p:nvSpPr>
        <p:spPr>
          <a:xfrm>
            <a:off x="617366" y="412138"/>
            <a:ext cx="10515600" cy="1325563"/>
          </a:xfrm>
        </p:spPr>
        <p:txBody>
          <a:bodyPr/>
          <a:lstStyle/>
          <a:p>
            <a:r>
              <a:rPr lang="en-US" sz="4400" b="1">
                <a:latin typeface="+mj-lt"/>
                <a:cs typeface="Arial" panose="020B0604020202020204" pitchFamily="34" charset="0"/>
              </a:rPr>
              <a:t>Background</a:t>
            </a:r>
            <a:br>
              <a:rPr lang="en-US" sz="4400" b="1">
                <a:latin typeface="+mj-lt"/>
                <a:cs typeface="Arial" panose="020B0604020202020204" pitchFamily="34" charset="0"/>
              </a:rPr>
            </a:br>
            <a:endParaRPr lang="en-US"/>
          </a:p>
        </p:txBody>
      </p:sp>
      <p:sp>
        <p:nvSpPr>
          <p:cNvPr id="7" name="Content Placeholder 2">
            <a:extLst>
              <a:ext uri="{FF2B5EF4-FFF2-40B4-BE49-F238E27FC236}">
                <a16:creationId xmlns:a16="http://schemas.microsoft.com/office/drawing/2014/main" id="{5522D71F-623A-9BB4-911F-56F2E479F432}"/>
              </a:ext>
            </a:extLst>
          </p:cNvPr>
          <p:cNvSpPr>
            <a:spLocks noGrp="1"/>
          </p:cNvSpPr>
          <p:nvPr>
            <p:ph idx="1"/>
          </p:nvPr>
        </p:nvSpPr>
        <p:spPr>
          <a:xfrm>
            <a:off x="426397" y="1135899"/>
            <a:ext cx="7462859" cy="4833423"/>
          </a:xfrm>
        </p:spPr>
        <p:txBody>
          <a:bodyPr>
            <a:noAutofit/>
          </a:bodyPr>
          <a:lstStyle/>
          <a:p>
            <a:r>
              <a:rPr lang="en-US" sz="2200"/>
              <a:t>Research has found key links between unhealthy high streets, deprivation and life expectancy (RSPH, 2018)</a:t>
            </a:r>
          </a:p>
          <a:p>
            <a:pPr>
              <a:lnSpc>
                <a:spcPct val="100000"/>
              </a:lnSpc>
            </a:pPr>
            <a:r>
              <a:rPr lang="en-US" sz="2200"/>
              <a:t>High streets can lead to a decline in health due to shops such as ‘payday lenders, bookmakers, tanning salons and fast-food outlets’ (Brunelli et al., 2024, p. 2)</a:t>
            </a:r>
          </a:p>
          <a:p>
            <a:pPr>
              <a:lnSpc>
                <a:spcPct val="100000"/>
              </a:lnSpc>
            </a:pPr>
            <a:r>
              <a:rPr lang="en-US" sz="2200"/>
              <a:t>Unhealthy high streets often exacerbate existing inequalities – there is an issue of bookmakers and payday lenders deliberately targeting poorer communities</a:t>
            </a:r>
          </a:p>
          <a:p>
            <a:pPr marL="285750" indent="-285750">
              <a:buFont typeface="Arial" panose="020B0604020202020204" pitchFamily="34" charset="0"/>
              <a:buChar char="•"/>
            </a:pPr>
            <a:r>
              <a:rPr lang="en-US" sz="2200"/>
              <a:t>Bradford was found to have the 10</a:t>
            </a:r>
            <a:r>
              <a:rPr lang="en-US" sz="2200" baseline="30000"/>
              <a:t>th</a:t>
            </a:r>
            <a:r>
              <a:rPr lang="en-US" sz="2200"/>
              <a:t> unhealthiest high streets in Britain (RSPH, 2018)</a:t>
            </a:r>
          </a:p>
          <a:p>
            <a:pPr marL="285750" indent="-285750">
              <a:buFont typeface="Arial" panose="020B0604020202020204" pitchFamily="34" charset="0"/>
              <a:buChar char="•"/>
            </a:pPr>
            <a:r>
              <a:rPr lang="en-US" sz="2200"/>
              <a:t>The city has a high proportion of under-19s, as well as significant numbers of Muslim and Christian communities (Braford District Council, no date)</a:t>
            </a:r>
          </a:p>
          <a:p>
            <a:pPr marL="285750" indent="-285750">
              <a:buFont typeface="Arial" panose="020B0604020202020204" pitchFamily="34" charset="0"/>
              <a:buChar char="•"/>
            </a:pPr>
            <a:r>
              <a:rPr lang="en-US" sz="2200" b="1" i="1"/>
              <a:t>What makes a high street healthy?</a:t>
            </a:r>
            <a:endParaRPr lang="en-US" sz="2200"/>
          </a:p>
        </p:txBody>
      </p:sp>
      <p:pic>
        <p:nvPicPr>
          <p:cNvPr id="13" name="Picture 12" descr="A graph with black dots&#10;&#10;AI-generated content may be incorrect.">
            <a:extLst>
              <a:ext uri="{FF2B5EF4-FFF2-40B4-BE49-F238E27FC236}">
                <a16:creationId xmlns:a16="http://schemas.microsoft.com/office/drawing/2014/main" id="{8FD5E1BC-9C7F-0C99-123B-AD7E560E0331}"/>
              </a:ext>
            </a:extLst>
          </p:cNvPr>
          <p:cNvPicPr>
            <a:picLocks noChangeAspect="1"/>
          </p:cNvPicPr>
          <p:nvPr/>
        </p:nvPicPr>
        <p:blipFill>
          <a:blip r:embed="rId3"/>
          <a:stretch>
            <a:fillRect/>
          </a:stretch>
        </p:blipFill>
        <p:spPr>
          <a:xfrm>
            <a:off x="8292095" y="407042"/>
            <a:ext cx="3800032" cy="2303617"/>
          </a:xfrm>
          <a:prstGeom prst="rect">
            <a:avLst/>
          </a:prstGeom>
        </p:spPr>
      </p:pic>
      <p:pic>
        <p:nvPicPr>
          <p:cNvPr id="14" name="Picture 13">
            <a:extLst>
              <a:ext uri="{FF2B5EF4-FFF2-40B4-BE49-F238E27FC236}">
                <a16:creationId xmlns:a16="http://schemas.microsoft.com/office/drawing/2014/main" id="{D4EE797E-0C12-BC3A-4F7B-C25F69C37032}"/>
              </a:ext>
            </a:extLst>
          </p:cNvPr>
          <p:cNvPicPr>
            <a:picLocks noChangeAspect="1"/>
          </p:cNvPicPr>
          <p:nvPr/>
        </p:nvPicPr>
        <p:blipFill>
          <a:blip r:embed="rId4"/>
          <a:stretch>
            <a:fillRect/>
          </a:stretch>
        </p:blipFill>
        <p:spPr>
          <a:xfrm>
            <a:off x="8257337" y="2690085"/>
            <a:ext cx="3799188" cy="374822"/>
          </a:xfrm>
          <a:prstGeom prst="rect">
            <a:avLst/>
          </a:prstGeom>
        </p:spPr>
      </p:pic>
      <p:pic>
        <p:nvPicPr>
          <p:cNvPr id="15" name="Picture 14" descr="A graph with black dots and white text&#10;&#10;AI-generated content may be incorrect.">
            <a:extLst>
              <a:ext uri="{FF2B5EF4-FFF2-40B4-BE49-F238E27FC236}">
                <a16:creationId xmlns:a16="http://schemas.microsoft.com/office/drawing/2014/main" id="{FA268DD3-A278-024F-D73D-623FC4538A05}"/>
              </a:ext>
            </a:extLst>
          </p:cNvPr>
          <p:cNvPicPr>
            <a:picLocks noChangeAspect="1"/>
          </p:cNvPicPr>
          <p:nvPr/>
        </p:nvPicPr>
        <p:blipFill>
          <a:blip r:embed="rId5"/>
          <a:srcRect b="20167"/>
          <a:stretch/>
        </p:blipFill>
        <p:spPr>
          <a:xfrm>
            <a:off x="8292095" y="3289864"/>
            <a:ext cx="3800032" cy="2533758"/>
          </a:xfrm>
          <a:prstGeom prst="rect">
            <a:avLst/>
          </a:prstGeom>
        </p:spPr>
      </p:pic>
      <p:pic>
        <p:nvPicPr>
          <p:cNvPr id="16" name="Picture 15">
            <a:extLst>
              <a:ext uri="{FF2B5EF4-FFF2-40B4-BE49-F238E27FC236}">
                <a16:creationId xmlns:a16="http://schemas.microsoft.com/office/drawing/2014/main" id="{A1D363C6-A44C-14EB-6D77-8E55A546B1AD}"/>
              </a:ext>
            </a:extLst>
          </p:cNvPr>
          <p:cNvPicPr>
            <a:picLocks noChangeAspect="1"/>
          </p:cNvPicPr>
          <p:nvPr/>
        </p:nvPicPr>
        <p:blipFill>
          <a:blip r:embed="rId4"/>
          <a:stretch>
            <a:fillRect/>
          </a:stretch>
        </p:blipFill>
        <p:spPr>
          <a:xfrm>
            <a:off x="8221735" y="5898714"/>
            <a:ext cx="3870393" cy="381847"/>
          </a:xfrm>
          <a:prstGeom prst="rect">
            <a:avLst/>
          </a:prstGeom>
        </p:spPr>
      </p:pic>
      <p:sp>
        <p:nvSpPr>
          <p:cNvPr id="3" name="TextBox 2">
            <a:extLst>
              <a:ext uri="{FF2B5EF4-FFF2-40B4-BE49-F238E27FC236}">
                <a16:creationId xmlns:a16="http://schemas.microsoft.com/office/drawing/2014/main" id="{C1BE9C58-7E5F-1C41-D063-78A52DB9F072}"/>
              </a:ext>
            </a:extLst>
          </p:cNvPr>
          <p:cNvSpPr txBox="1"/>
          <p:nvPr/>
        </p:nvSpPr>
        <p:spPr>
          <a:xfrm>
            <a:off x="9977907" y="6402827"/>
            <a:ext cx="6098146" cy="369332"/>
          </a:xfrm>
          <a:prstGeom prst="rect">
            <a:avLst/>
          </a:prstGeom>
          <a:noFill/>
        </p:spPr>
        <p:txBody>
          <a:bodyPr wrap="square">
            <a:spAutoFit/>
          </a:bodyPr>
          <a:lstStyle/>
          <a:p>
            <a:r>
              <a:rPr lang="en-US" sz="1800"/>
              <a:t>(RSPH, 2018, p. 30)</a:t>
            </a:r>
          </a:p>
        </p:txBody>
      </p:sp>
    </p:spTree>
    <p:extLst>
      <p:ext uri="{BB962C8B-B14F-4D97-AF65-F5344CB8AC3E}">
        <p14:creationId xmlns:p14="http://schemas.microsoft.com/office/powerpoint/2010/main" val="220555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8AD860-C457-FA88-A0C3-BA3242B75586}"/>
              </a:ext>
            </a:extLst>
          </p:cNvPr>
          <p:cNvSpPr txBox="1"/>
          <p:nvPr/>
        </p:nvSpPr>
        <p:spPr>
          <a:xfrm>
            <a:off x="861474" y="2696871"/>
            <a:ext cx="4074414" cy="3372077"/>
          </a:xfrm>
          <a:prstGeom prst="rect">
            <a:avLst/>
          </a:prstGeom>
          <a:noFill/>
        </p:spPr>
        <p:txBody>
          <a:bodyPr wrap="square" lIns="91440" tIns="45720" rIns="91440" bIns="45720" anchor="t">
            <a:spAutoFit/>
          </a:bodyPr>
          <a:lstStyle/>
          <a:p>
            <a:pPr indent="-228600">
              <a:lnSpc>
                <a:spcPct val="90000"/>
              </a:lnSpc>
              <a:spcAft>
                <a:spcPts val="600"/>
              </a:spcAft>
              <a:buFont typeface="Arial" panose="020B0604020202020204" pitchFamily="34" charset="0"/>
              <a:buChar char="•"/>
            </a:pPr>
            <a:r>
              <a:rPr lang="en-US" sz="2200"/>
              <a:t>Deep dive into Bradford’s high streets - analysis on Bradford only</a:t>
            </a:r>
          </a:p>
          <a:p>
            <a:pPr indent="-228600">
              <a:lnSpc>
                <a:spcPct val="90000"/>
              </a:lnSpc>
              <a:spcAft>
                <a:spcPts val="600"/>
              </a:spcAft>
              <a:buFont typeface="Arial" panose="020B0604020202020204" pitchFamily="34" charset="0"/>
              <a:buChar char="•"/>
            </a:pPr>
            <a:r>
              <a:rPr lang="en-US" sz="2200"/>
              <a:t>Focused on the city high streets of Bradford rather than outlying towns within the district</a:t>
            </a:r>
          </a:p>
          <a:p>
            <a:pPr indent="-228600">
              <a:lnSpc>
                <a:spcPct val="90000"/>
              </a:lnSpc>
              <a:spcAft>
                <a:spcPts val="600"/>
              </a:spcAft>
              <a:buFont typeface="Arial" panose="020B0604020202020204" pitchFamily="34" charset="0"/>
              <a:buChar char="•"/>
            </a:pPr>
            <a:r>
              <a:rPr lang="en-US" sz="2200"/>
              <a:t>Identified the needs of different demographic groups</a:t>
            </a:r>
          </a:p>
          <a:p>
            <a:pPr indent="-228600">
              <a:lnSpc>
                <a:spcPct val="90000"/>
              </a:lnSpc>
              <a:spcAft>
                <a:spcPts val="600"/>
              </a:spcAft>
              <a:buFont typeface="Arial" panose="020B0604020202020204" pitchFamily="34" charset="0"/>
              <a:buChar char="•"/>
            </a:pPr>
            <a:r>
              <a:rPr lang="en-US" sz="2200"/>
              <a:t>‘Zoomed in’ on a general overview of healthy high streets</a:t>
            </a:r>
          </a:p>
        </p:txBody>
      </p:sp>
      <p:sp>
        <p:nvSpPr>
          <p:cNvPr id="7" name="Title 1">
            <a:extLst>
              <a:ext uri="{FF2B5EF4-FFF2-40B4-BE49-F238E27FC236}">
                <a16:creationId xmlns:a16="http://schemas.microsoft.com/office/drawing/2014/main" id="{B654F108-5784-4599-9DA5-9103782F3D02}"/>
              </a:ext>
            </a:extLst>
          </p:cNvPr>
          <p:cNvSpPr>
            <a:spLocks noGrp="1"/>
          </p:cNvSpPr>
          <p:nvPr>
            <p:ph type="title"/>
          </p:nvPr>
        </p:nvSpPr>
        <p:spPr>
          <a:xfrm>
            <a:off x="861474" y="698980"/>
            <a:ext cx="4074414" cy="1719072"/>
          </a:xfrm>
        </p:spPr>
        <p:txBody>
          <a:bodyPr vert="horz" lIns="91440" tIns="45720" rIns="91440" bIns="45720" rtlCol="0" anchor="b">
            <a:noAutofit/>
          </a:bodyPr>
          <a:lstStyle/>
          <a:p>
            <a:r>
              <a:rPr lang="en-US" sz="4500" b="1" kern="1200">
                <a:solidFill>
                  <a:schemeClr val="tx1"/>
                </a:solidFill>
                <a:latin typeface="+mj-lt"/>
                <a:ea typeface="+mj-ea"/>
                <a:cs typeface="+mj-cs"/>
              </a:rPr>
              <a:t>Approach and Objective</a:t>
            </a:r>
          </a:p>
        </p:txBody>
      </p:sp>
      <p:pic>
        <p:nvPicPr>
          <p:cNvPr id="2" name="Picture 1" descr="A screenshot of a computer screen&#10;&#10;AI-generated content may be incorrect.">
            <a:extLst>
              <a:ext uri="{FF2B5EF4-FFF2-40B4-BE49-F238E27FC236}">
                <a16:creationId xmlns:a16="http://schemas.microsoft.com/office/drawing/2014/main" id="{037A3AFE-B7C9-2859-ACFC-ECABBFF75640}"/>
              </a:ext>
            </a:extLst>
          </p:cNvPr>
          <p:cNvPicPr>
            <a:picLocks noChangeAspect="1"/>
          </p:cNvPicPr>
          <p:nvPr/>
        </p:nvPicPr>
        <p:blipFill>
          <a:blip r:embed="rId3"/>
          <a:stretch>
            <a:fillRect/>
          </a:stretch>
        </p:blipFill>
        <p:spPr>
          <a:xfrm>
            <a:off x="5638669" y="981884"/>
            <a:ext cx="5471124" cy="4894232"/>
          </a:xfrm>
          <a:prstGeom prst="rect">
            <a:avLst/>
          </a:prstGeom>
        </p:spPr>
      </p:pic>
    </p:spTree>
    <p:extLst>
      <p:ext uri="{BB962C8B-B14F-4D97-AF65-F5344CB8AC3E}">
        <p14:creationId xmlns:p14="http://schemas.microsoft.com/office/powerpoint/2010/main" val="2685157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BFDF-04B5-E6C4-5A26-7070281DA317}"/>
              </a:ext>
            </a:extLst>
          </p:cNvPr>
          <p:cNvSpPr>
            <a:spLocks noGrp="1"/>
          </p:cNvSpPr>
          <p:nvPr>
            <p:ph type="title"/>
          </p:nvPr>
        </p:nvSpPr>
        <p:spPr>
          <a:xfrm>
            <a:off x="838200" y="365125"/>
            <a:ext cx="4635261" cy="419790"/>
          </a:xfrm>
        </p:spPr>
        <p:txBody>
          <a:bodyPr>
            <a:normAutofit fontScale="90000"/>
          </a:bodyPr>
          <a:lstStyle/>
          <a:p>
            <a:r>
              <a:rPr lang="en-US" b="1"/>
              <a:t>Data Description</a:t>
            </a:r>
          </a:p>
        </p:txBody>
      </p:sp>
      <p:graphicFrame>
        <p:nvGraphicFramePr>
          <p:cNvPr id="4" name="Table 3">
            <a:extLst>
              <a:ext uri="{FF2B5EF4-FFF2-40B4-BE49-F238E27FC236}">
                <a16:creationId xmlns:a16="http://schemas.microsoft.com/office/drawing/2014/main" id="{7EA17A23-7CDB-16B8-AAE3-8E66F1313395}"/>
              </a:ext>
            </a:extLst>
          </p:cNvPr>
          <p:cNvGraphicFramePr>
            <a:graphicFrameLocks noGrp="1"/>
          </p:cNvGraphicFramePr>
          <p:nvPr>
            <p:extLst>
              <p:ext uri="{D42A27DB-BD31-4B8C-83A1-F6EECF244321}">
                <p14:modId xmlns:p14="http://schemas.microsoft.com/office/powerpoint/2010/main" val="234517763"/>
              </p:ext>
            </p:extLst>
          </p:nvPr>
        </p:nvGraphicFramePr>
        <p:xfrm>
          <a:off x="330679" y="963282"/>
          <a:ext cx="11207446" cy="5515559"/>
        </p:xfrm>
        <a:graphic>
          <a:graphicData uri="http://schemas.openxmlformats.org/drawingml/2006/table">
            <a:tbl>
              <a:tblPr firstRow="1" bandRow="1">
                <a:tableStyleId>{5C22544A-7EE6-4342-B048-85BDC9FD1C3A}</a:tableStyleId>
              </a:tblPr>
              <a:tblGrid>
                <a:gridCol w="2335298">
                  <a:extLst>
                    <a:ext uri="{9D8B030D-6E8A-4147-A177-3AD203B41FA5}">
                      <a16:colId xmlns:a16="http://schemas.microsoft.com/office/drawing/2014/main" val="2975953445"/>
                    </a:ext>
                  </a:extLst>
                </a:gridCol>
                <a:gridCol w="3890014">
                  <a:extLst>
                    <a:ext uri="{9D8B030D-6E8A-4147-A177-3AD203B41FA5}">
                      <a16:colId xmlns:a16="http://schemas.microsoft.com/office/drawing/2014/main" val="1800650487"/>
                    </a:ext>
                  </a:extLst>
                </a:gridCol>
                <a:gridCol w="1143167">
                  <a:extLst>
                    <a:ext uri="{9D8B030D-6E8A-4147-A177-3AD203B41FA5}">
                      <a16:colId xmlns:a16="http://schemas.microsoft.com/office/drawing/2014/main" val="24590952"/>
                    </a:ext>
                  </a:extLst>
                </a:gridCol>
                <a:gridCol w="3838967">
                  <a:extLst>
                    <a:ext uri="{9D8B030D-6E8A-4147-A177-3AD203B41FA5}">
                      <a16:colId xmlns:a16="http://schemas.microsoft.com/office/drawing/2014/main" val="3990857421"/>
                    </a:ext>
                  </a:extLst>
                </a:gridCol>
              </a:tblGrid>
              <a:tr h="632933">
                <a:tc>
                  <a:txBody>
                    <a:bodyPr/>
                    <a:lstStyle/>
                    <a:p>
                      <a:r>
                        <a:rPr lang="en-US" sz="1300"/>
                        <a:t>Name</a:t>
                      </a:r>
                    </a:p>
                  </a:txBody>
                  <a:tcPr marL="67338" marR="67338" marT="33669" marB="33669"/>
                </a:tc>
                <a:tc>
                  <a:txBody>
                    <a:bodyPr/>
                    <a:lstStyle/>
                    <a:p>
                      <a:r>
                        <a:rPr lang="en-US" sz="1300"/>
                        <a:t>Description</a:t>
                      </a:r>
                    </a:p>
                  </a:txBody>
                  <a:tcPr marL="67338" marR="67338" marT="33669" marB="33669"/>
                </a:tc>
                <a:tc>
                  <a:txBody>
                    <a:bodyPr/>
                    <a:lstStyle/>
                    <a:p>
                      <a:r>
                        <a:rPr lang="en-US" sz="1300"/>
                        <a:t>Data Type</a:t>
                      </a:r>
                    </a:p>
                  </a:txBody>
                  <a:tcPr marL="67338" marR="67338" marT="33669" marB="336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Source (URL)</a:t>
                      </a:r>
                    </a:p>
                    <a:p>
                      <a:endParaRPr lang="en-US" sz="1300"/>
                    </a:p>
                  </a:txBody>
                  <a:tcPr marL="67338" marR="67338" marT="33669" marB="33669"/>
                </a:tc>
                <a:extLst>
                  <a:ext uri="{0D108BD9-81ED-4DB2-BD59-A6C34878D82A}">
                    <a16:rowId xmlns:a16="http://schemas.microsoft.com/office/drawing/2014/main" val="2564227523"/>
                  </a:ext>
                </a:extLst>
              </a:tr>
              <a:tr h="753492">
                <a:tc>
                  <a:txBody>
                    <a:bodyPr/>
                    <a:lstStyle/>
                    <a:p>
                      <a:r>
                        <a:rPr lang="en-US" sz="1300" b="1"/>
                        <a:t>CDRC Points of Interest</a:t>
                      </a:r>
                    </a:p>
                  </a:txBody>
                  <a:tcPr marL="67338" marR="67338" marT="33669" marB="33669"/>
                </a:tc>
                <a:tc>
                  <a:txBody>
                    <a:bodyPr/>
                    <a:lstStyle/>
                    <a:p>
                      <a:r>
                        <a:rPr lang="en-US" sz="1300"/>
                        <a:t>Includes retail, hospitality and service establishments as data points</a:t>
                      </a:r>
                    </a:p>
                  </a:txBody>
                  <a:tcPr marL="67338" marR="67338" marT="33669" marB="33669"/>
                </a:tc>
                <a:tc>
                  <a:txBody>
                    <a:bodyPr/>
                    <a:lstStyle/>
                    <a:p>
                      <a:r>
                        <a:rPr lang="en-US" sz="1300"/>
                        <a:t>.CSV (Comma Separated Values)</a:t>
                      </a:r>
                    </a:p>
                  </a:txBody>
                  <a:tcPr marL="67338" marR="67338" marT="33669" marB="33669"/>
                </a:tc>
                <a:tc>
                  <a:txBody>
                    <a:bodyPr/>
                    <a:lstStyle/>
                    <a:p>
                      <a:pPr lvl="0">
                        <a:buNone/>
                      </a:pPr>
                      <a:r>
                        <a:rPr lang="en-US" sz="1300" b="0" i="0" u="none" strike="noStrike" noProof="0">
                          <a:latin typeface="Aptos"/>
                          <a:hlinkClick r:id="rId3"/>
                        </a:rPr>
                        <a:t>https://data.cdrc.ac.uk/dataset/point-interest-data-united-kingdom</a:t>
                      </a:r>
                      <a:r>
                        <a:rPr lang="en-US" sz="1300" b="0" i="0" u="none" strike="noStrike" noProof="0">
                          <a:latin typeface="Aptos"/>
                        </a:rPr>
                        <a:t> </a:t>
                      </a:r>
                      <a:endParaRPr lang="en-US"/>
                    </a:p>
                  </a:txBody>
                  <a:tcPr marL="67338" marR="67338" marT="33669" marB="33669"/>
                </a:tc>
                <a:extLst>
                  <a:ext uri="{0D108BD9-81ED-4DB2-BD59-A6C34878D82A}">
                    <a16:rowId xmlns:a16="http://schemas.microsoft.com/office/drawing/2014/main" val="3945615081"/>
                  </a:ext>
                </a:extLst>
              </a:tr>
              <a:tr h="994610">
                <a:tc>
                  <a:txBody>
                    <a:bodyPr/>
                    <a:lstStyle/>
                    <a:p>
                      <a:r>
                        <a:rPr lang="en-US" altLang="zh-CN" sz="1300" b="1" kern="1200">
                          <a:solidFill>
                            <a:schemeClr val="dk1"/>
                          </a:solidFill>
                          <a:latin typeface="+mn-lt"/>
                          <a:ea typeface="+mn-ea"/>
                          <a:cs typeface="+mn-cs"/>
                        </a:rPr>
                        <a:t>Census</a:t>
                      </a:r>
                      <a:endParaRPr lang="en-US" sz="1300" b="1" kern="1200">
                        <a:solidFill>
                          <a:schemeClr val="dk1"/>
                        </a:solidFill>
                        <a:latin typeface="+mn-lt"/>
                        <a:ea typeface="+mn-ea"/>
                        <a:cs typeface="+mn-cs"/>
                      </a:endParaRPr>
                    </a:p>
                  </a:txBody>
                  <a:tcPr marL="67338" marR="67338" marT="33669" marB="33669"/>
                </a:tc>
                <a:tc>
                  <a:txBody>
                    <a:bodyPr/>
                    <a:lstStyle/>
                    <a:p>
                      <a:r>
                        <a:rPr lang="en-US" sz="1300"/>
                        <a:t>Dataset provides Census 2021 that classify usual residents in England by single year of age</a:t>
                      </a:r>
                    </a:p>
                  </a:txBody>
                  <a:tcPr marL="67338" marR="67338" marT="33669" marB="33669"/>
                </a:tc>
                <a:tc>
                  <a:txBody>
                    <a:bodyPr/>
                    <a:lstStyle/>
                    <a:p>
                      <a:r>
                        <a:rPr lang="en-US" altLang="zh-CN" sz="1300"/>
                        <a:t>.CSV (Comma Separated Values)</a:t>
                      </a:r>
                    </a:p>
                  </a:txBody>
                  <a:tcPr marL="67338" marR="67338" marT="33669" marB="336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hlinkClick r:id="rId4"/>
                        </a:rPr>
                        <a:t>https://www.ons.gov.uk/datasets/TS007/editions/2021/versions/3/filter-outputs/6f116aff-090c-41ff-9e1b-ed3320f07286#get-data</a:t>
                      </a:r>
                      <a:endParaRPr lang="en-US" altLang="zh-CN" sz="1400"/>
                    </a:p>
                  </a:txBody>
                  <a:tcPr marL="67338" marR="67338" marT="33669" marB="33669"/>
                </a:tc>
                <a:extLst>
                  <a:ext uri="{0D108BD9-81ED-4DB2-BD59-A6C34878D82A}">
                    <a16:rowId xmlns:a16="http://schemas.microsoft.com/office/drawing/2014/main" val="3394945896"/>
                  </a:ext>
                </a:extLst>
              </a:tr>
              <a:tr h="828841">
                <a:tc>
                  <a:txBody>
                    <a:bodyPr/>
                    <a:lstStyle/>
                    <a:p>
                      <a:r>
                        <a:rPr lang="en-US" sz="1300" b="1"/>
                        <a:t>Fully Halal Food Map (Non-Stunned, Hand Zabiha) - Halal Food Gastronomy</a:t>
                      </a:r>
                    </a:p>
                  </a:txBody>
                  <a:tcPr marL="67338" marR="67338" marT="33669" marB="33669"/>
                </a:tc>
                <a:tc>
                  <a:txBody>
                    <a:bodyPr/>
                    <a:lstStyle/>
                    <a:p>
                      <a:r>
                        <a:rPr lang="en-US" sz="1300"/>
                        <a:t>Provides point and description data of fully Halal/Vegan/HMC certified restaurants</a:t>
                      </a:r>
                    </a:p>
                  </a:txBody>
                  <a:tcPr marL="67338" marR="67338" marT="33669" marB="33669"/>
                </a:tc>
                <a:tc>
                  <a:txBody>
                    <a:bodyPr/>
                    <a:lstStyle/>
                    <a:p>
                      <a:r>
                        <a:rPr lang="en-US" sz="1300"/>
                        <a:t>.KML converted to .GDF</a:t>
                      </a:r>
                    </a:p>
                  </a:txBody>
                  <a:tcPr marL="67338" marR="67338" marT="33669" marB="336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300" b="0" i="0" u="none" strike="noStrike">
                          <a:solidFill>
                            <a:srgbClr val="001D35"/>
                          </a:solidFill>
                          <a:effectLst/>
                          <a:hlinkClick r:id="rId5"/>
                        </a:rPr>
                        <a:t>https://www.google.com/maps/d/u/0/viewer?mid=1IVs1nWridqLqNq6vNWKYTSw9nxNQ9ULD&amp;ll=53.78840101604163%2C-1.763801933804281&amp;z=14</a:t>
                      </a:r>
                      <a:r>
                        <a:rPr lang="en-GB" sz="1300" b="0" i="0" u="none" strike="noStrike">
                          <a:solidFill>
                            <a:srgbClr val="001D35"/>
                          </a:solidFill>
                          <a:effectLst/>
                        </a:rPr>
                        <a:t> </a:t>
                      </a:r>
                    </a:p>
                  </a:txBody>
                  <a:tcPr marL="67338" marR="67338" marT="33669" marB="33669"/>
                </a:tc>
                <a:extLst>
                  <a:ext uri="{0D108BD9-81ED-4DB2-BD59-A6C34878D82A}">
                    <a16:rowId xmlns:a16="http://schemas.microsoft.com/office/drawing/2014/main" val="260894174"/>
                  </a:ext>
                </a:extLst>
              </a:tr>
              <a:tr h="8891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1300" b="1" kern="1200">
                          <a:solidFill>
                            <a:schemeClr val="dk1"/>
                          </a:solidFill>
                          <a:latin typeface="+mn-lt"/>
                          <a:ea typeface="+mn-ea"/>
                          <a:cs typeface="+mn-cs"/>
                        </a:rPr>
                        <a:t>Out-Of-Work Benefits Census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300" b="1" i="0" kern="1200">
                        <a:solidFill>
                          <a:schemeClr val="dk1"/>
                        </a:solidFill>
                        <a:effectLst/>
                        <a:latin typeface="+mn-lt"/>
                        <a:ea typeface="+mn-ea"/>
                        <a:cs typeface="+mn-cs"/>
                      </a:endParaRPr>
                    </a:p>
                  </a:txBody>
                  <a:tcPr marL="67338" marR="67338" marT="33669" marB="33669"/>
                </a:tc>
                <a:tc>
                  <a:txBody>
                    <a:bodyPr/>
                    <a:lstStyle/>
                    <a:p>
                      <a:r>
                        <a:rPr lang="en-US" sz="1300" kern="1200">
                          <a:solidFill>
                            <a:schemeClr val="dk1"/>
                          </a:solidFill>
                          <a:latin typeface="+mn-lt"/>
                          <a:ea typeface="+mn-ea"/>
                          <a:cs typeface="+mn-cs"/>
                        </a:rPr>
                        <a:t>Provides </a:t>
                      </a:r>
                      <a:r>
                        <a:rPr lang="de-DE" altLang="zh-CN" sz="1300" kern="1200">
                          <a:solidFill>
                            <a:schemeClr val="dk1"/>
                          </a:solidFill>
                          <a:latin typeface="+mn-lt"/>
                          <a:ea typeface="+mn-ea"/>
                          <a:cs typeface="+mn-cs"/>
                        </a:rPr>
                        <a:t>the number of claimants as a proportion of resident population of area aged 16-64 and gender</a:t>
                      </a:r>
                      <a:endParaRPr lang="en-US" sz="1300" kern="1200" err="1">
                        <a:solidFill>
                          <a:schemeClr val="dk1"/>
                        </a:solidFill>
                        <a:latin typeface="+mn-lt"/>
                        <a:ea typeface="+mn-ea"/>
                        <a:cs typeface="+mn-cs"/>
                      </a:endParaRPr>
                    </a:p>
                  </a:txBody>
                  <a:tcPr marL="67338" marR="67338" marT="33669" marB="336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300"/>
                        <a:t>.CSV (Comma Separated Values)</a:t>
                      </a:r>
                    </a:p>
                  </a:txBody>
                  <a:tcPr marL="67338" marR="67338" marT="33669" marB="33669"/>
                </a:tc>
                <a:tc>
                  <a:txBody>
                    <a:bodyPr/>
                    <a:lstStyle/>
                    <a:p>
                      <a:r>
                        <a:rPr lang="en-US" sz="1300" b="0" i="0" u="sng" strike="noStrike" kern="1200">
                          <a:solidFill>
                            <a:srgbClr val="457886"/>
                          </a:solidFill>
                          <a:effectLst/>
                          <a:latin typeface="+mn-lt"/>
                          <a:ea typeface="+mn-ea"/>
                          <a:cs typeface="+mn-cs"/>
                        </a:rPr>
                        <a:t>https://www.nomisweb.co.uk/reports/lmp/la/1946157124/report.aspx?town=Bradford</a:t>
                      </a:r>
                    </a:p>
                  </a:txBody>
                  <a:tcPr marL="67338" marR="67338" marT="33669" marB="33669"/>
                </a:tc>
                <a:extLst>
                  <a:ext uri="{0D108BD9-81ED-4DB2-BD59-A6C34878D82A}">
                    <a16:rowId xmlns:a16="http://schemas.microsoft.com/office/drawing/2014/main" val="4133435506"/>
                  </a:ext>
                </a:extLst>
              </a:tr>
              <a:tr h="678141">
                <a:tc>
                  <a:txBody>
                    <a:bodyPr/>
                    <a:lstStyle/>
                    <a:p>
                      <a:pPr marL="0" marR="0" lvl="0" indent="0" algn="l" rtl="0" eaLnBrk="1" fontAlgn="auto" latinLnBrk="0" hangingPunct="1">
                        <a:lnSpc>
                          <a:spcPct val="100000"/>
                        </a:lnSpc>
                        <a:spcBef>
                          <a:spcPts val="0"/>
                        </a:spcBef>
                        <a:spcAft>
                          <a:spcPts val="0"/>
                        </a:spcAft>
                        <a:buClrTx/>
                        <a:buSzTx/>
                        <a:buFontTx/>
                        <a:buNone/>
                      </a:pPr>
                      <a:r>
                        <a:rPr lang="en-US" altLang="zh-CN" sz="1300" b="1" i="0" kern="1200">
                          <a:solidFill>
                            <a:schemeClr val="dk1"/>
                          </a:solidFill>
                          <a:effectLst/>
                          <a:latin typeface="+mn-lt"/>
                          <a:ea typeface="+mn-ea"/>
                          <a:cs typeface="+mn-cs"/>
                        </a:rPr>
                        <a:t>Public Toilets</a:t>
                      </a:r>
                    </a:p>
                    <a:p>
                      <a:pPr marL="0" marR="0" lvl="0" indent="0" algn="l">
                        <a:lnSpc>
                          <a:spcPct val="100000"/>
                        </a:lnSpc>
                        <a:spcBef>
                          <a:spcPts val="0"/>
                        </a:spcBef>
                        <a:spcAft>
                          <a:spcPts val="0"/>
                        </a:spcAft>
                        <a:buClrTx/>
                        <a:buSzTx/>
                        <a:buFontTx/>
                        <a:buNone/>
                      </a:pPr>
                      <a:endParaRPr lang="en-US" altLang="zh-CN" sz="1300" b="1" i="0" kern="1200">
                        <a:solidFill>
                          <a:schemeClr val="dk1"/>
                        </a:solidFill>
                        <a:effectLst/>
                        <a:latin typeface="+mn-lt"/>
                        <a:ea typeface="+mn-ea"/>
                        <a:cs typeface="+mn-cs"/>
                      </a:endParaRPr>
                    </a:p>
                  </a:txBody>
                  <a:tcPr marL="67338" marR="67338" marT="33669" marB="33669"/>
                </a:tc>
                <a:tc>
                  <a:txBody>
                    <a:bodyPr/>
                    <a:lstStyle/>
                    <a:p>
                      <a:r>
                        <a:rPr lang="en-US" sz="1300"/>
                        <a:t>Dataset containing locations of public toilets in Bradford </a:t>
                      </a:r>
                    </a:p>
                  </a:txBody>
                  <a:tcPr marL="67338" marR="67338" marT="33669" marB="33669"/>
                </a:tc>
                <a:tc>
                  <a:txBody>
                    <a:bodyPr/>
                    <a:lstStyle/>
                    <a:p>
                      <a:pPr lvl="0">
                        <a:buNone/>
                      </a:pPr>
                      <a:r>
                        <a:rPr lang="en-US" sz="1300" b="0" i="0" u="none" strike="noStrike" noProof="0">
                          <a:solidFill>
                            <a:srgbClr val="000000"/>
                          </a:solidFill>
                          <a:latin typeface="Aptos"/>
                        </a:rPr>
                        <a:t>.CSV (Comma Separated Values)</a:t>
                      </a:r>
                      <a:endParaRPr lang="en-US"/>
                    </a:p>
                  </a:txBody>
                  <a:tcPr marL="67338" marR="67338" marT="33669" marB="33669"/>
                </a:tc>
                <a:tc>
                  <a:txBody>
                    <a:bodyPr/>
                    <a:lstStyle/>
                    <a:p>
                      <a:pPr lvl="0">
                        <a:buNone/>
                      </a:pPr>
                      <a:r>
                        <a:rPr lang="en-US" sz="1300" b="0" i="0" u="none" strike="noStrike" noProof="0">
                          <a:latin typeface="Aptos"/>
                          <a:hlinkClick r:id="rId6"/>
                        </a:rPr>
                        <a:t>https://www.toiletmap.org.uk/</a:t>
                      </a:r>
                      <a:r>
                        <a:rPr lang="en-US" sz="1300" b="0" i="0" u="none" strike="noStrike" noProof="0">
                          <a:latin typeface="Aptos"/>
                        </a:rPr>
                        <a:t> </a:t>
                      </a:r>
                      <a:endParaRPr lang="en-US"/>
                    </a:p>
                  </a:txBody>
                  <a:tcPr marL="67338" marR="67338" marT="33669" marB="33669"/>
                </a:tc>
                <a:extLst>
                  <a:ext uri="{0D108BD9-81ED-4DB2-BD59-A6C34878D82A}">
                    <a16:rowId xmlns:a16="http://schemas.microsoft.com/office/drawing/2014/main" val="3346067343"/>
                  </a:ext>
                </a:extLst>
              </a:tr>
              <a:tr h="738422">
                <a:tc>
                  <a:txBody>
                    <a:bodyPr/>
                    <a:lstStyle/>
                    <a:p>
                      <a:pPr marL="0" lvl="0" indent="0" algn="l">
                        <a:lnSpc>
                          <a:spcPct val="100000"/>
                        </a:lnSpc>
                        <a:spcBef>
                          <a:spcPts val="0"/>
                        </a:spcBef>
                        <a:spcAft>
                          <a:spcPts val="0"/>
                        </a:spcAft>
                        <a:buNone/>
                      </a:pPr>
                      <a:r>
                        <a:rPr lang="en-US" altLang="zh-CN" sz="1300" b="1" i="0" kern="1200">
                          <a:solidFill>
                            <a:schemeClr val="dk1"/>
                          </a:solidFill>
                          <a:effectLst/>
                          <a:latin typeface="+mn-lt"/>
                          <a:ea typeface="+mn-ea"/>
                          <a:cs typeface="+mn-cs"/>
                        </a:rPr>
                        <a:t>Traffic Data</a:t>
                      </a:r>
                    </a:p>
                  </a:txBody>
                  <a:tcPr marL="67337" marR="67337" marT="33669" marB="33669"/>
                </a:tc>
                <a:tc>
                  <a:txBody>
                    <a:bodyPr/>
                    <a:lstStyle/>
                    <a:p>
                      <a:pPr lvl="0">
                        <a:buNone/>
                      </a:pPr>
                      <a:r>
                        <a:rPr lang="en-US" sz="1300"/>
                        <a:t>Average annual flow data for roads in Bradford.</a:t>
                      </a:r>
                    </a:p>
                  </a:txBody>
                  <a:tcPr marL="67337" marR="67337" marT="33669" marB="33669"/>
                </a:tc>
                <a:tc>
                  <a:txBody>
                    <a:bodyPr/>
                    <a:lstStyle/>
                    <a:p>
                      <a:pPr lvl="0">
                        <a:buNone/>
                      </a:pPr>
                      <a:r>
                        <a:rPr lang="en-US" sz="1300" b="0" i="0" u="none" strike="noStrike" noProof="0">
                          <a:solidFill>
                            <a:srgbClr val="000000"/>
                          </a:solidFill>
                          <a:latin typeface="Aptos"/>
                        </a:rPr>
                        <a:t>.CSV (Comma Separated Values)</a:t>
                      </a:r>
                      <a:endParaRPr lang="en-US"/>
                    </a:p>
                  </a:txBody>
                  <a:tcPr marL="67337" marR="67337" marT="33669" marB="33669"/>
                </a:tc>
                <a:tc>
                  <a:txBody>
                    <a:bodyPr/>
                    <a:lstStyle/>
                    <a:p>
                      <a:pPr lvl="0">
                        <a:buNone/>
                      </a:pPr>
                      <a:r>
                        <a:rPr lang="en-US" sz="1300" b="0" i="0" u="none" strike="noStrike" noProof="0">
                          <a:latin typeface="Aptos"/>
                          <a:hlinkClick r:id="rId7"/>
                        </a:rPr>
                        <a:t>https://roadtraffic.dft.gov.uk/local-authorities/195</a:t>
                      </a:r>
                      <a:r>
                        <a:rPr lang="en-US" sz="1300" b="0" i="0" u="none" strike="noStrike" noProof="0">
                          <a:latin typeface="Aptos"/>
                        </a:rPr>
                        <a:t> </a:t>
                      </a:r>
                      <a:endParaRPr lang="en-US"/>
                    </a:p>
                  </a:txBody>
                  <a:tcPr marL="67337" marR="67337" marT="33669" marB="33669"/>
                </a:tc>
                <a:extLst>
                  <a:ext uri="{0D108BD9-81ED-4DB2-BD59-A6C34878D82A}">
                    <a16:rowId xmlns:a16="http://schemas.microsoft.com/office/drawing/2014/main" val="1704770643"/>
                  </a:ext>
                </a:extLst>
              </a:tr>
            </a:tbl>
          </a:graphicData>
        </a:graphic>
      </p:graphicFrame>
    </p:spTree>
    <p:extLst>
      <p:ext uri="{BB962C8B-B14F-4D97-AF65-F5344CB8AC3E}">
        <p14:creationId xmlns:p14="http://schemas.microsoft.com/office/powerpoint/2010/main" val="167078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2">
            <a:extLst>
              <a:ext uri="{FF2B5EF4-FFF2-40B4-BE49-F238E27FC236}">
                <a16:creationId xmlns:a16="http://schemas.microsoft.com/office/drawing/2014/main" id="{9D17C0DF-0D7D-A6A4-0D15-26CEAF94C262}"/>
              </a:ext>
            </a:extLst>
          </p:cNvPr>
          <p:cNvGraphicFramePr>
            <a:graphicFrameLocks/>
          </p:cNvGraphicFramePr>
          <p:nvPr>
            <p:extLst>
              <p:ext uri="{D42A27DB-BD31-4B8C-83A1-F6EECF244321}">
                <p14:modId xmlns:p14="http://schemas.microsoft.com/office/powerpoint/2010/main" val="1184035196"/>
              </p:ext>
            </p:extLst>
          </p:nvPr>
        </p:nvGraphicFramePr>
        <p:xfrm>
          <a:off x="855625" y="1719382"/>
          <a:ext cx="10515600" cy="4774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84C4E4AA-294C-34D9-7024-2F87006F7208}"/>
              </a:ext>
            </a:extLst>
          </p:cNvPr>
          <p:cNvSpPr txBox="1">
            <a:spLocks/>
          </p:cNvSpPr>
          <p:nvPr/>
        </p:nvSpPr>
        <p:spPr>
          <a:xfrm>
            <a:off x="850392" y="363598"/>
            <a:ext cx="10506456" cy="1014984"/>
          </a:xfrm>
          <a:prstGeom prst="rect">
            <a:avLst/>
          </a:prstGeom>
        </p:spPr>
        <p:txBody>
          <a:bodyPr lIns="91440" tIns="45720" rIns="91440" bIns="4572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Defining High Streets</a:t>
            </a:r>
          </a:p>
        </p:txBody>
      </p:sp>
    </p:spTree>
    <p:extLst>
      <p:ext uri="{BB962C8B-B14F-4D97-AF65-F5344CB8AC3E}">
        <p14:creationId xmlns:p14="http://schemas.microsoft.com/office/powerpoint/2010/main" val="215154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4000F64-96CE-0E59-2E4B-EB1FCCE66EAF}"/>
              </a:ext>
            </a:extLst>
          </p:cNvPr>
          <p:cNvPicPr>
            <a:picLocks noChangeAspect="1"/>
          </p:cNvPicPr>
          <p:nvPr/>
        </p:nvPicPr>
        <p:blipFill>
          <a:blip r:embed="rId2"/>
          <a:stretch>
            <a:fillRect/>
          </a:stretch>
        </p:blipFill>
        <p:spPr>
          <a:xfrm>
            <a:off x="5469664" y="-444970"/>
            <a:ext cx="6622170" cy="7747940"/>
          </a:xfrm>
          <a:prstGeom prst="rect">
            <a:avLst/>
          </a:prstGeom>
        </p:spPr>
      </p:pic>
      <p:sp>
        <p:nvSpPr>
          <p:cNvPr id="2" name="Title 1">
            <a:extLst>
              <a:ext uri="{FF2B5EF4-FFF2-40B4-BE49-F238E27FC236}">
                <a16:creationId xmlns:a16="http://schemas.microsoft.com/office/drawing/2014/main" id="{2B4569C4-5589-8BBE-CBFE-C4FD8724F93D}"/>
              </a:ext>
            </a:extLst>
          </p:cNvPr>
          <p:cNvSpPr>
            <a:spLocks noGrp="1"/>
          </p:cNvSpPr>
          <p:nvPr>
            <p:ph type="title"/>
          </p:nvPr>
        </p:nvSpPr>
        <p:spPr>
          <a:xfrm>
            <a:off x="449938" y="467677"/>
            <a:ext cx="5612996" cy="1956841"/>
          </a:xfrm>
        </p:spPr>
        <p:txBody>
          <a:bodyPr vert="horz" lIns="91440" tIns="45720" rIns="91440" bIns="45720" rtlCol="0" anchor="b">
            <a:normAutofit fontScale="90000"/>
          </a:bodyPr>
          <a:lstStyle/>
          <a:p>
            <a:r>
              <a:rPr lang="en-US" sz="5400" b="1" kern="1200">
                <a:latin typeface="+mj-lt"/>
                <a:ea typeface="+mj-ea"/>
                <a:cs typeface="+mj-cs"/>
              </a:rPr>
              <a:t>Bradford's High Streets: An Overview </a:t>
            </a:r>
          </a:p>
        </p:txBody>
      </p:sp>
      <p:sp>
        <p:nvSpPr>
          <p:cNvPr id="2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Content Placeholder 36" descr="A map of a city&#10;&#10;AI-generated content may be incorrect.">
            <a:extLst>
              <a:ext uri="{FF2B5EF4-FFF2-40B4-BE49-F238E27FC236}">
                <a16:creationId xmlns:a16="http://schemas.microsoft.com/office/drawing/2014/main" id="{07588640-7B64-4DD0-7D54-7896336B37F6}"/>
              </a:ext>
            </a:extLst>
          </p:cNvPr>
          <p:cNvPicPr>
            <a:picLocks noGrp="1" noChangeAspect="1"/>
          </p:cNvPicPr>
          <p:nvPr>
            <p:ph idx="1"/>
          </p:nvPr>
        </p:nvPicPr>
        <p:blipFill>
          <a:blip r:embed="rId3"/>
          <a:stretch>
            <a:fillRect/>
          </a:stretch>
        </p:blipFill>
        <p:spPr>
          <a:xfrm>
            <a:off x="773762" y="2872899"/>
            <a:ext cx="3976224" cy="3320668"/>
          </a:xfrm>
        </p:spPr>
      </p:pic>
      <p:sp>
        <p:nvSpPr>
          <p:cNvPr id="7" name="TextBox 6">
            <a:extLst>
              <a:ext uri="{FF2B5EF4-FFF2-40B4-BE49-F238E27FC236}">
                <a16:creationId xmlns:a16="http://schemas.microsoft.com/office/drawing/2014/main" id="{45D1E611-5A80-A27F-2243-97140EB2E16B}"/>
              </a:ext>
            </a:extLst>
          </p:cNvPr>
          <p:cNvSpPr txBox="1">
            <a:spLocks noGrp="1" noRot="1" noMove="1" noResize="1" noEditPoints="1" noAdjustHandles="1" noChangeArrowheads="1" noChangeShapeType="1"/>
          </p:cNvSpPr>
          <p:nvPr/>
        </p:nvSpPr>
        <p:spPr>
          <a:xfrm>
            <a:off x="10066976" y="5815643"/>
            <a:ext cx="18401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Wibsey</a:t>
            </a:r>
            <a:r>
              <a:rPr lang="en-US"/>
              <a:t> High St</a:t>
            </a:r>
          </a:p>
        </p:txBody>
      </p:sp>
      <p:cxnSp>
        <p:nvCxnSpPr>
          <p:cNvPr id="14" name="Straight Arrow Connector 13">
            <a:extLst>
              <a:ext uri="{FF2B5EF4-FFF2-40B4-BE49-F238E27FC236}">
                <a16:creationId xmlns:a16="http://schemas.microsoft.com/office/drawing/2014/main" id="{3959A2AC-E807-F46E-2425-2434E5ABAD6F}"/>
              </a:ext>
            </a:extLst>
          </p:cNvPr>
          <p:cNvCxnSpPr>
            <a:cxnSpLocks noGrp="1" noRot="1" noMove="1" noResize="1" noEditPoints="1" noAdjustHandles="1" noChangeArrowheads="1" noChangeShapeType="1"/>
          </p:cNvCxnSpPr>
          <p:nvPr/>
        </p:nvCxnSpPr>
        <p:spPr>
          <a:xfrm>
            <a:off x="5721826" y="2922994"/>
            <a:ext cx="366080" cy="40188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A24182C-14DD-DA66-6FC4-9943CAE0A4AB}"/>
              </a:ext>
            </a:extLst>
          </p:cNvPr>
          <p:cNvCxnSpPr>
            <a:cxnSpLocks/>
          </p:cNvCxnSpPr>
          <p:nvPr/>
        </p:nvCxnSpPr>
        <p:spPr>
          <a:xfrm flipH="1" flipV="1">
            <a:off x="9783502" y="4222056"/>
            <a:ext cx="552077" cy="371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4018118B-B7C9-ABEC-E788-58B17697C8A4}"/>
              </a:ext>
            </a:extLst>
          </p:cNvPr>
          <p:cNvCxnSpPr>
            <a:cxnSpLocks/>
          </p:cNvCxnSpPr>
          <p:nvPr/>
        </p:nvCxnSpPr>
        <p:spPr>
          <a:xfrm>
            <a:off x="8456677" y="1774774"/>
            <a:ext cx="1222025" cy="8611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1CCF0B1-F983-69DA-2FDF-B666AA96A1D2}"/>
              </a:ext>
            </a:extLst>
          </p:cNvPr>
          <p:cNvCxnSpPr>
            <a:cxnSpLocks noGrp="1" noRot="1" noMove="1" noResize="1" noEditPoints="1" noAdjustHandles="1" noChangeArrowheads="1" noChangeShapeType="1"/>
          </p:cNvCxnSpPr>
          <p:nvPr/>
        </p:nvCxnSpPr>
        <p:spPr>
          <a:xfrm flipV="1">
            <a:off x="9166483" y="558713"/>
            <a:ext cx="1556053" cy="2557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FD81C934-2FAB-B9F6-B10E-17F1936C80CE}"/>
              </a:ext>
            </a:extLst>
          </p:cNvPr>
          <p:cNvCxnSpPr>
            <a:cxnSpLocks noGrp="1" noRot="1" noMove="1" noResize="1" noEditPoints="1" noAdjustHandles="1" noChangeArrowheads="1" noChangeShapeType="1"/>
          </p:cNvCxnSpPr>
          <p:nvPr/>
        </p:nvCxnSpPr>
        <p:spPr>
          <a:xfrm flipV="1">
            <a:off x="7819934" y="2354108"/>
            <a:ext cx="595725" cy="2609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A821DD8-F72E-4AB5-5040-FEE449A9DA48}"/>
              </a:ext>
            </a:extLst>
          </p:cNvPr>
          <p:cNvCxnSpPr>
            <a:cxnSpLocks noGrp="1" noRot="1" noMove="1" noResize="1" noEditPoints="1" noAdjustHandles="1" noChangeArrowheads="1" noChangeShapeType="1"/>
          </p:cNvCxnSpPr>
          <p:nvPr/>
        </p:nvCxnSpPr>
        <p:spPr>
          <a:xfrm flipH="1" flipV="1">
            <a:off x="10941742" y="3356192"/>
            <a:ext cx="729946" cy="3496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3B72251D-2C9C-918B-F47A-908DEF637F65}"/>
              </a:ext>
            </a:extLst>
          </p:cNvPr>
          <p:cNvCxnSpPr>
            <a:cxnSpLocks noGrp="1" noRot="1" noMove="1" noResize="1" noEditPoints="1" noAdjustHandles="1" noChangeArrowheads="1" noChangeShapeType="1"/>
          </p:cNvCxnSpPr>
          <p:nvPr/>
        </p:nvCxnSpPr>
        <p:spPr>
          <a:xfrm flipH="1" flipV="1">
            <a:off x="9198535" y="4995013"/>
            <a:ext cx="1011784" cy="85072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346E0B3-F151-C167-F49A-4ED693C2DA03}"/>
              </a:ext>
            </a:extLst>
          </p:cNvPr>
          <p:cNvSpPr txBox="1">
            <a:spLocks noGrp="1" noRot="1" noMove="1" noResize="1" noEditPoints="1" noAdjustHandles="1" noChangeArrowheads="1" noChangeShapeType="1"/>
          </p:cNvSpPr>
          <p:nvPr/>
        </p:nvSpPr>
        <p:spPr>
          <a:xfrm>
            <a:off x="10991655" y="3597776"/>
            <a:ext cx="126880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Leeds Rd</a:t>
            </a:r>
          </a:p>
        </p:txBody>
      </p:sp>
      <p:sp>
        <p:nvSpPr>
          <p:cNvPr id="30" name="TextBox 29">
            <a:extLst>
              <a:ext uri="{FF2B5EF4-FFF2-40B4-BE49-F238E27FC236}">
                <a16:creationId xmlns:a16="http://schemas.microsoft.com/office/drawing/2014/main" id="{70BD1116-745A-7171-1B1D-AE57F7CE5010}"/>
              </a:ext>
            </a:extLst>
          </p:cNvPr>
          <p:cNvSpPr txBox="1">
            <a:spLocks noGrp="1" noRot="1" noMove="1" noResize="1" noEditPoints="1" noAdjustHandles="1" noChangeArrowheads="1" noChangeShapeType="1"/>
          </p:cNvSpPr>
          <p:nvPr/>
        </p:nvSpPr>
        <p:spPr>
          <a:xfrm>
            <a:off x="10981311" y="956524"/>
            <a:ext cx="12844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Apperley Bridge</a:t>
            </a:r>
          </a:p>
        </p:txBody>
      </p:sp>
      <p:sp>
        <p:nvSpPr>
          <p:cNvPr id="31" name="TextBox 30">
            <a:extLst>
              <a:ext uri="{FF2B5EF4-FFF2-40B4-BE49-F238E27FC236}">
                <a16:creationId xmlns:a16="http://schemas.microsoft.com/office/drawing/2014/main" id="{50185672-4D95-CCBA-7556-C06A9D0F2511}"/>
              </a:ext>
            </a:extLst>
          </p:cNvPr>
          <p:cNvSpPr txBox="1">
            <a:spLocks noGrp="1" noRot="1" noMove="1" noResize="1" noEditPoints="1" noAdjustHandles="1" noChangeArrowheads="1" noChangeShapeType="1"/>
          </p:cNvSpPr>
          <p:nvPr/>
        </p:nvSpPr>
        <p:spPr>
          <a:xfrm>
            <a:off x="8705817" y="777757"/>
            <a:ext cx="20049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Thackley High St</a:t>
            </a:r>
          </a:p>
        </p:txBody>
      </p:sp>
      <p:sp>
        <p:nvSpPr>
          <p:cNvPr id="32" name="TextBox 31">
            <a:extLst>
              <a:ext uri="{FF2B5EF4-FFF2-40B4-BE49-F238E27FC236}">
                <a16:creationId xmlns:a16="http://schemas.microsoft.com/office/drawing/2014/main" id="{5B460E3B-7725-35AB-7C5A-764E893D1841}"/>
              </a:ext>
            </a:extLst>
          </p:cNvPr>
          <p:cNvSpPr txBox="1"/>
          <p:nvPr/>
        </p:nvSpPr>
        <p:spPr>
          <a:xfrm>
            <a:off x="6880713" y="2239852"/>
            <a:ext cx="13784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Toller Ln</a:t>
            </a:r>
          </a:p>
        </p:txBody>
      </p:sp>
      <p:sp>
        <p:nvSpPr>
          <p:cNvPr id="33" name="TextBox 32">
            <a:extLst>
              <a:ext uri="{FF2B5EF4-FFF2-40B4-BE49-F238E27FC236}">
                <a16:creationId xmlns:a16="http://schemas.microsoft.com/office/drawing/2014/main" id="{7048FC90-5EB7-8700-7954-FB637610AA4A}"/>
              </a:ext>
            </a:extLst>
          </p:cNvPr>
          <p:cNvSpPr txBox="1">
            <a:spLocks noGrp="1" noRot="1" noMove="1" noResize="1" noEditPoints="1" noAdjustHandles="1" noChangeArrowheads="1" noChangeShapeType="1"/>
          </p:cNvSpPr>
          <p:nvPr/>
        </p:nvSpPr>
        <p:spPr>
          <a:xfrm>
            <a:off x="6536789" y="4495212"/>
            <a:ext cx="1874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Great Horton Rd</a:t>
            </a:r>
          </a:p>
        </p:txBody>
      </p:sp>
      <p:sp>
        <p:nvSpPr>
          <p:cNvPr id="34" name="TextBox 33">
            <a:extLst>
              <a:ext uri="{FF2B5EF4-FFF2-40B4-BE49-F238E27FC236}">
                <a16:creationId xmlns:a16="http://schemas.microsoft.com/office/drawing/2014/main" id="{76C94C13-7A62-6072-5D4D-96E6B4F54A9A}"/>
              </a:ext>
            </a:extLst>
          </p:cNvPr>
          <p:cNvSpPr txBox="1">
            <a:spLocks noGrp="1" noRot="1" noMove="1" noResize="1" noEditPoints="1" noAdjustHandles="1" noChangeArrowheads="1" noChangeShapeType="1"/>
          </p:cNvSpPr>
          <p:nvPr/>
        </p:nvSpPr>
        <p:spPr>
          <a:xfrm>
            <a:off x="9493878" y="4462591"/>
            <a:ext cx="20257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Manchester Rd</a:t>
            </a:r>
          </a:p>
        </p:txBody>
      </p:sp>
      <p:sp>
        <p:nvSpPr>
          <p:cNvPr id="35" name="TextBox 34">
            <a:extLst>
              <a:ext uri="{FF2B5EF4-FFF2-40B4-BE49-F238E27FC236}">
                <a16:creationId xmlns:a16="http://schemas.microsoft.com/office/drawing/2014/main" id="{EDE27F90-1775-3206-F22E-7F3A38335FFE}"/>
              </a:ext>
            </a:extLst>
          </p:cNvPr>
          <p:cNvSpPr txBox="1">
            <a:spLocks noGrp="1" noRot="1" noMove="1" noResize="1" noEditPoints="1" noAdjustHandles="1" noChangeArrowheads="1" noChangeShapeType="1"/>
          </p:cNvSpPr>
          <p:nvPr/>
        </p:nvSpPr>
        <p:spPr>
          <a:xfrm>
            <a:off x="5409628" y="2365541"/>
            <a:ext cx="14724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Thornton High St</a:t>
            </a:r>
          </a:p>
        </p:txBody>
      </p:sp>
      <p:sp>
        <p:nvSpPr>
          <p:cNvPr id="36" name="TextBox 35">
            <a:extLst>
              <a:ext uri="{FF2B5EF4-FFF2-40B4-BE49-F238E27FC236}">
                <a16:creationId xmlns:a16="http://schemas.microsoft.com/office/drawing/2014/main" id="{A17E5987-2DEE-2C6A-44BB-144C42B025E4}"/>
              </a:ext>
            </a:extLst>
          </p:cNvPr>
          <p:cNvSpPr txBox="1">
            <a:spLocks noGrp="1" noRot="1" noMove="1" noResize="1" noEditPoints="1" noAdjustHandles="1" noChangeArrowheads="1" noChangeShapeType="1"/>
          </p:cNvSpPr>
          <p:nvPr/>
        </p:nvSpPr>
        <p:spPr>
          <a:xfrm>
            <a:off x="7057414" y="2875988"/>
            <a:ext cx="18951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Four Ln Ends</a:t>
            </a:r>
          </a:p>
        </p:txBody>
      </p:sp>
      <p:cxnSp>
        <p:nvCxnSpPr>
          <p:cNvPr id="38" name="Straight Arrow Connector 37">
            <a:extLst>
              <a:ext uri="{FF2B5EF4-FFF2-40B4-BE49-F238E27FC236}">
                <a16:creationId xmlns:a16="http://schemas.microsoft.com/office/drawing/2014/main" id="{20A02019-CFBD-6B55-D1E2-5DEEA6988786}"/>
              </a:ext>
            </a:extLst>
          </p:cNvPr>
          <p:cNvCxnSpPr>
            <a:cxnSpLocks/>
          </p:cNvCxnSpPr>
          <p:nvPr/>
        </p:nvCxnSpPr>
        <p:spPr>
          <a:xfrm flipV="1">
            <a:off x="262564" y="3585836"/>
            <a:ext cx="1556053" cy="2557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7ADA8A4-B9D5-8614-04B9-313DA97CB36B}"/>
              </a:ext>
            </a:extLst>
          </p:cNvPr>
          <p:cNvCxnSpPr>
            <a:cxnSpLocks/>
          </p:cNvCxnSpPr>
          <p:nvPr/>
        </p:nvCxnSpPr>
        <p:spPr>
          <a:xfrm flipV="1">
            <a:off x="1202016" y="5276849"/>
            <a:ext cx="1639559" cy="49581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75DC9554-4800-9B49-2CD8-0A9B28DAEBCA}"/>
              </a:ext>
            </a:extLst>
          </p:cNvPr>
          <p:cNvCxnSpPr>
            <a:cxnSpLocks/>
          </p:cNvCxnSpPr>
          <p:nvPr/>
        </p:nvCxnSpPr>
        <p:spPr>
          <a:xfrm flipH="1">
            <a:off x="4417768" y="3016938"/>
            <a:ext cx="500303" cy="180062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CC94A2F-6E7D-2572-196E-58F2241FF7F7}"/>
              </a:ext>
            </a:extLst>
          </p:cNvPr>
          <p:cNvSpPr txBox="1"/>
          <p:nvPr/>
        </p:nvSpPr>
        <p:spPr>
          <a:xfrm>
            <a:off x="3491999" y="2685365"/>
            <a:ext cx="1644744" cy="3759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Little Germany</a:t>
            </a:r>
          </a:p>
        </p:txBody>
      </p:sp>
      <p:sp>
        <p:nvSpPr>
          <p:cNvPr id="42" name="TextBox 41">
            <a:extLst>
              <a:ext uri="{FF2B5EF4-FFF2-40B4-BE49-F238E27FC236}">
                <a16:creationId xmlns:a16="http://schemas.microsoft.com/office/drawing/2014/main" id="{AE474B7A-600D-F92C-E5C7-DA96B40B263E}"/>
              </a:ext>
            </a:extLst>
          </p:cNvPr>
          <p:cNvSpPr txBox="1"/>
          <p:nvPr/>
        </p:nvSpPr>
        <p:spPr>
          <a:xfrm>
            <a:off x="-5147" y="3890037"/>
            <a:ext cx="177944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CN"/>
              <a:t>Manningham Ln</a:t>
            </a:r>
          </a:p>
        </p:txBody>
      </p:sp>
      <p:sp>
        <p:nvSpPr>
          <p:cNvPr id="43" name="TextBox 42">
            <a:extLst>
              <a:ext uri="{FF2B5EF4-FFF2-40B4-BE49-F238E27FC236}">
                <a16:creationId xmlns:a16="http://schemas.microsoft.com/office/drawing/2014/main" id="{1EC8F4BD-FD2F-14CF-FEFC-829087C4CEF4}"/>
              </a:ext>
            </a:extLst>
          </p:cNvPr>
          <p:cNvSpPr txBox="1"/>
          <p:nvPr/>
        </p:nvSpPr>
        <p:spPr>
          <a:xfrm>
            <a:off x="360277" y="5717446"/>
            <a:ext cx="20363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Central Shopping Area</a:t>
            </a:r>
          </a:p>
        </p:txBody>
      </p:sp>
      <p:cxnSp>
        <p:nvCxnSpPr>
          <p:cNvPr id="44" name="Straight Arrow Connector 43">
            <a:extLst>
              <a:ext uri="{FF2B5EF4-FFF2-40B4-BE49-F238E27FC236}">
                <a16:creationId xmlns:a16="http://schemas.microsoft.com/office/drawing/2014/main" id="{537D3590-7191-613B-2C25-A89BBED3E479}"/>
              </a:ext>
            </a:extLst>
          </p:cNvPr>
          <p:cNvCxnSpPr>
            <a:cxnSpLocks noGrp="1" noRot="1" noMove="1" noResize="1" noEditPoints="1" noAdjustHandles="1" noChangeArrowheads="1" noChangeShapeType="1"/>
          </p:cNvCxnSpPr>
          <p:nvPr/>
        </p:nvCxnSpPr>
        <p:spPr>
          <a:xfrm flipV="1">
            <a:off x="7757306" y="4253889"/>
            <a:ext cx="794053" cy="23485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1FE09116-444F-9B0F-6109-C6789E1DAFA9}"/>
              </a:ext>
            </a:extLst>
          </p:cNvPr>
          <p:cNvSpPr txBox="1">
            <a:spLocks noGrp="1" noRot="1" noMove="1" noResize="1" noEditPoints="1" noAdjustHandles="1" noChangeArrowheads="1" noChangeShapeType="1"/>
          </p:cNvSpPr>
          <p:nvPr/>
        </p:nvSpPr>
        <p:spPr>
          <a:xfrm>
            <a:off x="7054281" y="1420232"/>
            <a:ext cx="18427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Manningham Ln</a:t>
            </a:r>
          </a:p>
        </p:txBody>
      </p:sp>
    </p:spTree>
    <p:extLst>
      <p:ext uri="{BB962C8B-B14F-4D97-AF65-F5344CB8AC3E}">
        <p14:creationId xmlns:p14="http://schemas.microsoft.com/office/powerpoint/2010/main" val="358930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56C1-CE42-37C8-A533-E75DB4AE41F6}"/>
              </a:ext>
            </a:extLst>
          </p:cNvPr>
          <p:cNvSpPr>
            <a:spLocks noGrp="1"/>
          </p:cNvSpPr>
          <p:nvPr>
            <p:ph type="title"/>
          </p:nvPr>
        </p:nvSpPr>
        <p:spPr>
          <a:xfrm>
            <a:off x="196439" y="181317"/>
            <a:ext cx="6228284" cy="1336606"/>
          </a:xfrm>
        </p:spPr>
        <p:txBody>
          <a:bodyPr/>
          <a:lstStyle/>
          <a:p>
            <a:r>
              <a:rPr lang="en-US" b="1"/>
              <a:t>Fast-food on Bradford’s High Streets </a:t>
            </a:r>
            <a:endParaRPr lang="en-US"/>
          </a:p>
        </p:txBody>
      </p:sp>
      <p:sp>
        <p:nvSpPr>
          <p:cNvPr id="3" name="Content Placeholder 2">
            <a:extLst>
              <a:ext uri="{FF2B5EF4-FFF2-40B4-BE49-F238E27FC236}">
                <a16:creationId xmlns:a16="http://schemas.microsoft.com/office/drawing/2014/main" id="{822917BC-AF45-9D80-E449-D28960B6D1D3}"/>
              </a:ext>
            </a:extLst>
          </p:cNvPr>
          <p:cNvSpPr>
            <a:spLocks noGrp="1"/>
          </p:cNvSpPr>
          <p:nvPr>
            <p:ph idx="1"/>
          </p:nvPr>
        </p:nvSpPr>
        <p:spPr>
          <a:xfrm>
            <a:off x="4119" y="1702057"/>
            <a:ext cx="6612925" cy="5154528"/>
          </a:xfrm>
        </p:spPr>
        <p:txBody>
          <a:bodyPr vert="horz" lIns="91440" tIns="45720" rIns="91440" bIns="45720" rtlCol="0" anchor="t">
            <a:normAutofit/>
          </a:bodyPr>
          <a:lstStyle/>
          <a:p>
            <a:r>
              <a:rPr lang="en-US" sz="2000"/>
              <a:t>Research found that 4,000 new fast-food outlets had opened across the UK from 2013 to 2018 – with a higher concentration in poorer areas </a:t>
            </a:r>
            <a:r>
              <a:rPr lang="en-US" sz="2000">
                <a:ea typeface="+mn-lt"/>
                <a:cs typeface="+mn-lt"/>
              </a:rPr>
              <a:t>(Butler, 2017)</a:t>
            </a:r>
            <a:endParaRPr lang="en-US" sz="2000"/>
          </a:p>
          <a:p>
            <a:r>
              <a:rPr lang="en-US" sz="2000"/>
              <a:t>Within Bradford,180 takeaways were open for business in 2010, but eight years later the number has gone up rapidly to 420 </a:t>
            </a:r>
            <a:r>
              <a:rPr lang="en-US" sz="2000">
                <a:ea typeface="+mn-lt"/>
                <a:cs typeface="+mn-lt"/>
              </a:rPr>
              <a:t>(</a:t>
            </a:r>
            <a:r>
              <a:rPr lang="en-US" sz="2000" err="1">
                <a:ea typeface="+mn-lt"/>
                <a:cs typeface="+mn-lt"/>
              </a:rPr>
              <a:t>Macnamara</a:t>
            </a:r>
            <a:r>
              <a:rPr lang="en-US" sz="2000">
                <a:ea typeface="+mn-lt"/>
                <a:cs typeface="+mn-lt"/>
              </a:rPr>
              <a:t>, 2018)</a:t>
            </a:r>
          </a:p>
          <a:p>
            <a:r>
              <a:rPr lang="en-US" sz="2000"/>
              <a:t>A poll by local Bradford newspaper revealed 84 per cent of participants agreed that Bradford has too many takeaways</a:t>
            </a:r>
          </a:p>
          <a:p>
            <a:r>
              <a:rPr lang="en-US" sz="2000"/>
              <a:t>Public Health England found in the Bradford district there are 142.1 fast food outlets per 100,000 people – the second highest in Yorkshire </a:t>
            </a:r>
            <a:r>
              <a:rPr lang="en-US" sz="2000">
                <a:ea typeface="+mn-lt"/>
                <a:cs typeface="+mn-lt"/>
              </a:rPr>
              <a:t>(Jagger, 2018)</a:t>
            </a:r>
          </a:p>
          <a:p>
            <a:r>
              <a:rPr lang="en-US" sz="2000">
                <a:ea typeface="+mn-lt"/>
                <a:cs typeface="+mn-lt"/>
              </a:rPr>
              <a:t>Fraser et al.'s (2012) study found that out of 1198 pregnant women studied within Bradford, more than 95% of all participants lived within 500 m of a fast-food outlet</a:t>
            </a:r>
            <a:endParaRPr lang="en-US"/>
          </a:p>
        </p:txBody>
      </p:sp>
      <p:pic>
        <p:nvPicPr>
          <p:cNvPr id="4" name="Picture 3" descr="Bradford Telegraph and Argus">
            <a:extLst>
              <a:ext uri="{FF2B5EF4-FFF2-40B4-BE49-F238E27FC236}">
                <a16:creationId xmlns:a16="http://schemas.microsoft.com/office/drawing/2014/main" id="{775C0092-CF11-E5E7-960A-C0C796194CA1}"/>
              </a:ext>
            </a:extLst>
          </p:cNvPr>
          <p:cNvPicPr>
            <a:picLocks noChangeAspect="1"/>
          </p:cNvPicPr>
          <p:nvPr/>
        </p:nvPicPr>
        <p:blipFill>
          <a:blip r:embed="rId3"/>
          <a:stretch>
            <a:fillRect/>
          </a:stretch>
        </p:blipFill>
        <p:spPr>
          <a:xfrm>
            <a:off x="10323714" y="-5499"/>
            <a:ext cx="1864553" cy="2628900"/>
          </a:xfrm>
          <a:prstGeom prst="rect">
            <a:avLst/>
          </a:prstGeom>
        </p:spPr>
      </p:pic>
      <p:pic>
        <p:nvPicPr>
          <p:cNvPr id="5" name="Picture 4" descr="Fast Food Furniture &amp; Seating - Takeaway Furniture - Drakes Bar Furniture">
            <a:extLst>
              <a:ext uri="{FF2B5EF4-FFF2-40B4-BE49-F238E27FC236}">
                <a16:creationId xmlns:a16="http://schemas.microsoft.com/office/drawing/2014/main" id="{A5CDD6A4-84CD-B28E-BA42-D89F77A13D46}"/>
              </a:ext>
            </a:extLst>
          </p:cNvPr>
          <p:cNvPicPr>
            <a:picLocks noChangeAspect="1"/>
          </p:cNvPicPr>
          <p:nvPr/>
        </p:nvPicPr>
        <p:blipFill>
          <a:blip r:embed="rId4"/>
          <a:stretch>
            <a:fillRect/>
          </a:stretch>
        </p:blipFill>
        <p:spPr>
          <a:xfrm>
            <a:off x="6621013" y="-8656"/>
            <a:ext cx="3710011" cy="2484336"/>
          </a:xfrm>
          <a:prstGeom prst="rect">
            <a:avLst/>
          </a:prstGeom>
        </p:spPr>
      </p:pic>
      <p:pic>
        <p:nvPicPr>
          <p:cNvPr id="6" name="Picture 5" descr="THE BEST Fast Food in Bradford (Updated 2025) - Tripadvisor">
            <a:extLst>
              <a:ext uri="{FF2B5EF4-FFF2-40B4-BE49-F238E27FC236}">
                <a16:creationId xmlns:a16="http://schemas.microsoft.com/office/drawing/2014/main" id="{5C84EC6A-6B81-13F4-D89F-88AC1915EE82}"/>
              </a:ext>
            </a:extLst>
          </p:cNvPr>
          <p:cNvPicPr>
            <a:picLocks noChangeAspect="1"/>
          </p:cNvPicPr>
          <p:nvPr/>
        </p:nvPicPr>
        <p:blipFill>
          <a:blip r:embed="rId5"/>
          <a:stretch>
            <a:fillRect/>
          </a:stretch>
        </p:blipFill>
        <p:spPr>
          <a:xfrm>
            <a:off x="6612836" y="2471165"/>
            <a:ext cx="2787373" cy="1915668"/>
          </a:xfrm>
          <a:prstGeom prst="rect">
            <a:avLst/>
          </a:prstGeom>
        </p:spPr>
      </p:pic>
      <p:pic>
        <p:nvPicPr>
          <p:cNvPr id="7" name="Picture 6" descr="Istanbul Restaurant Bradford - Ratings Plus">
            <a:extLst>
              <a:ext uri="{FF2B5EF4-FFF2-40B4-BE49-F238E27FC236}">
                <a16:creationId xmlns:a16="http://schemas.microsoft.com/office/drawing/2014/main" id="{B3EC2996-444D-FA1C-71E4-4A05C336F9F7}"/>
              </a:ext>
            </a:extLst>
          </p:cNvPr>
          <p:cNvPicPr>
            <a:picLocks noChangeAspect="1"/>
          </p:cNvPicPr>
          <p:nvPr/>
        </p:nvPicPr>
        <p:blipFill>
          <a:blip r:embed="rId6"/>
          <a:srcRect t="28009" r="-310" b="19676"/>
          <a:stretch/>
        </p:blipFill>
        <p:spPr>
          <a:xfrm>
            <a:off x="6618148" y="4371837"/>
            <a:ext cx="3582934" cy="2491497"/>
          </a:xfrm>
          <a:prstGeom prst="rect">
            <a:avLst/>
          </a:prstGeom>
        </p:spPr>
      </p:pic>
      <p:pic>
        <p:nvPicPr>
          <p:cNvPr id="8" name="Picture 7" descr="Oastler Centre - Bradford Markets">
            <a:extLst>
              <a:ext uri="{FF2B5EF4-FFF2-40B4-BE49-F238E27FC236}">
                <a16:creationId xmlns:a16="http://schemas.microsoft.com/office/drawing/2014/main" id="{B219EFB8-A230-DA5C-B17B-77C09B649423}"/>
              </a:ext>
            </a:extLst>
          </p:cNvPr>
          <p:cNvPicPr>
            <a:picLocks noChangeAspect="1"/>
          </p:cNvPicPr>
          <p:nvPr/>
        </p:nvPicPr>
        <p:blipFill>
          <a:blip r:embed="rId7"/>
          <a:stretch>
            <a:fillRect/>
          </a:stretch>
        </p:blipFill>
        <p:spPr>
          <a:xfrm>
            <a:off x="9398000" y="2481400"/>
            <a:ext cx="2794000" cy="2005634"/>
          </a:xfrm>
          <a:prstGeom prst="rect">
            <a:avLst/>
          </a:prstGeom>
        </p:spPr>
      </p:pic>
      <p:pic>
        <p:nvPicPr>
          <p:cNvPr id="9" name="Picture 8" descr="fast food in deprived areas ...">
            <a:extLst>
              <a:ext uri="{FF2B5EF4-FFF2-40B4-BE49-F238E27FC236}">
                <a16:creationId xmlns:a16="http://schemas.microsoft.com/office/drawing/2014/main" id="{C405905C-9453-6009-3079-7C7F0CB6F211}"/>
              </a:ext>
            </a:extLst>
          </p:cNvPr>
          <p:cNvPicPr>
            <a:picLocks noChangeAspect="1"/>
          </p:cNvPicPr>
          <p:nvPr/>
        </p:nvPicPr>
        <p:blipFill>
          <a:blip r:embed="rId8"/>
          <a:stretch>
            <a:fillRect/>
          </a:stretch>
        </p:blipFill>
        <p:spPr>
          <a:xfrm>
            <a:off x="10049220" y="4477785"/>
            <a:ext cx="2143125" cy="2375038"/>
          </a:xfrm>
          <a:prstGeom prst="rect">
            <a:avLst/>
          </a:prstGeom>
        </p:spPr>
      </p:pic>
    </p:spTree>
    <p:extLst>
      <p:ext uri="{BB962C8B-B14F-4D97-AF65-F5344CB8AC3E}">
        <p14:creationId xmlns:p14="http://schemas.microsoft.com/office/powerpoint/2010/main" val="3088175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7DFACD-F742-9184-7FBA-8A9C2AD47C8B}"/>
              </a:ext>
            </a:extLst>
          </p:cNvPr>
          <p:cNvSpPr>
            <a:spLocks noGrp="1"/>
          </p:cNvSpPr>
          <p:nvPr>
            <p:ph idx="1"/>
          </p:nvPr>
        </p:nvSpPr>
        <p:spPr>
          <a:xfrm>
            <a:off x="0" y="1405581"/>
            <a:ext cx="6829317" cy="5528960"/>
          </a:xfrm>
        </p:spPr>
        <p:txBody>
          <a:bodyPr vert="horz" lIns="91440" tIns="45720" rIns="91440" bIns="45720" rtlCol="0" anchor="t">
            <a:normAutofit/>
          </a:bodyPr>
          <a:lstStyle/>
          <a:p>
            <a:r>
              <a:rPr lang="en-US" sz="2200" b="1"/>
              <a:t>Greenspace -</a:t>
            </a:r>
          </a:p>
          <a:p>
            <a:pPr lvl="1">
              <a:buFont typeface="Courier New" panose="020B0604020202020204" pitchFamily="34" charset="0"/>
              <a:buChar char="o"/>
            </a:pPr>
            <a:r>
              <a:rPr lang="en-US" sz="2000"/>
              <a:t>The map demonstrates a lack of open green areas within the ring road (A6177) around the Bradford city centre, with the only notable parks in the centre being city park</a:t>
            </a:r>
          </a:p>
          <a:p>
            <a:pPr lvl="1">
              <a:buFont typeface="Courier New" panose="020B0604020202020204" pitchFamily="34" charset="0"/>
              <a:buChar char="o"/>
            </a:pPr>
            <a:r>
              <a:rPr lang="en-US" sz="2000"/>
              <a:t>There is evident green space in the Northwest region within the ring-road but still is a significant distance from the city centre </a:t>
            </a:r>
            <a:r>
              <a:rPr lang="en-US" sz="2000">
                <a:ea typeface="+mn-lt"/>
                <a:cs typeface="+mn-lt"/>
              </a:rPr>
              <a:t>(</a:t>
            </a:r>
            <a:r>
              <a:rPr lang="en-US" sz="2000" err="1">
                <a:ea typeface="+mn-lt"/>
                <a:cs typeface="+mn-lt"/>
              </a:rPr>
              <a:t>Digimap</a:t>
            </a:r>
            <a:r>
              <a:rPr lang="en-US" sz="2000">
                <a:ea typeface="+mn-lt"/>
                <a:cs typeface="+mn-lt"/>
              </a:rPr>
              <a:t>, 2021)</a:t>
            </a:r>
          </a:p>
          <a:p>
            <a:r>
              <a:rPr lang="en-US" sz="2200" b="1"/>
              <a:t>Air quality - </a:t>
            </a:r>
          </a:p>
          <a:p>
            <a:pPr lvl="1">
              <a:buFont typeface="Courier New" panose="020B0604020202020204" pitchFamily="34" charset="0"/>
              <a:buChar char="o"/>
            </a:pPr>
            <a:r>
              <a:rPr lang="en-US" sz="2000"/>
              <a:t>The lack of green space in Central Bradford, has culminated in the PM2.5 </a:t>
            </a:r>
            <a:r>
              <a:rPr lang="en-US" sz="2000">
                <a:ea typeface="+mn-lt"/>
                <a:cs typeface="+mn-lt"/>
              </a:rPr>
              <a:t>(particulate matter with a diameter equal to or less than 2.5 </a:t>
            </a:r>
            <a:r>
              <a:rPr lang="en-US" sz="2000" err="1">
                <a:ea typeface="+mn-lt"/>
                <a:cs typeface="+mn-lt"/>
              </a:rPr>
              <a:t>micrometres</a:t>
            </a:r>
            <a:r>
              <a:rPr lang="en-US" sz="2000">
                <a:latin typeface="Aptos"/>
                <a:ea typeface="Roboto"/>
                <a:cs typeface="Roboto"/>
              </a:rPr>
              <a:t>) concentration</a:t>
            </a:r>
            <a:r>
              <a:rPr lang="en-US" sz="2000">
                <a:ea typeface="+mn-lt"/>
                <a:cs typeface="+mn-lt"/>
              </a:rPr>
              <a:t> being 5.8 times higher than the World Health Organization annual PM2.5 guideline value at 29.2  µg/m³ (IQ Air, 2023)</a:t>
            </a:r>
          </a:p>
          <a:p>
            <a:pPr lvl="1">
              <a:buFont typeface="Courier New" panose="020B0604020202020204" pitchFamily="34" charset="0"/>
              <a:buChar char="o"/>
            </a:pPr>
            <a:r>
              <a:rPr lang="en-US" sz="2000">
                <a:ea typeface="+mn-lt"/>
                <a:cs typeface="+mn-lt"/>
              </a:rPr>
              <a:t>Weather recording software from AccuWeather rates Bradford's air quality as poor, recording an AQI score of 78 (AccuWeather, 2022)</a:t>
            </a:r>
          </a:p>
          <a:p>
            <a:pPr marL="457200" lvl="1" indent="0">
              <a:buNone/>
            </a:pPr>
            <a:endParaRPr lang="en-US" sz="1800">
              <a:ea typeface="+mn-lt"/>
              <a:cs typeface="+mn-lt"/>
            </a:endParaRPr>
          </a:p>
        </p:txBody>
      </p:sp>
      <p:sp>
        <p:nvSpPr>
          <p:cNvPr id="5" name="标题 4">
            <a:extLst>
              <a:ext uri="{FF2B5EF4-FFF2-40B4-BE49-F238E27FC236}">
                <a16:creationId xmlns:a16="http://schemas.microsoft.com/office/drawing/2014/main" id="{C4E8358E-49FB-4A9E-98B8-A32DAD270C5B}"/>
              </a:ext>
            </a:extLst>
          </p:cNvPr>
          <p:cNvSpPr>
            <a:spLocks noGrp="1"/>
          </p:cNvSpPr>
          <p:nvPr>
            <p:ph type="title"/>
          </p:nvPr>
        </p:nvSpPr>
        <p:spPr>
          <a:xfrm>
            <a:off x="-1104" y="690"/>
            <a:ext cx="6937514" cy="1325563"/>
          </a:xfrm>
        </p:spPr>
        <p:txBody>
          <a:bodyPr>
            <a:normAutofit fontScale="90000"/>
          </a:bodyPr>
          <a:lstStyle/>
          <a:p>
            <a:pPr algn="ctr"/>
            <a:r>
              <a:rPr lang="zh-CN" altLang="en-US" b="1">
                <a:ea typeface="等线 Light"/>
              </a:rPr>
              <a:t>Green Space and Air Quality within Bradford's High Street</a:t>
            </a:r>
            <a:r>
              <a:rPr lang="en-GB" altLang="zh-CN" b="1">
                <a:ea typeface="等线 Light"/>
              </a:rPr>
              <a:t>s</a:t>
            </a:r>
            <a:endParaRPr lang="zh-CN" altLang="en-US" b="1"/>
          </a:p>
        </p:txBody>
      </p:sp>
      <p:pic>
        <p:nvPicPr>
          <p:cNvPr id="2" name="Picture 1" descr="A map of a city&#10;&#10;AI-generated content may be incorrect.">
            <a:extLst>
              <a:ext uri="{FF2B5EF4-FFF2-40B4-BE49-F238E27FC236}">
                <a16:creationId xmlns:a16="http://schemas.microsoft.com/office/drawing/2014/main" id="{6BF1B63E-1593-DC62-113F-B8C34915FEFE}"/>
              </a:ext>
            </a:extLst>
          </p:cNvPr>
          <p:cNvPicPr>
            <a:picLocks noChangeAspect="1"/>
          </p:cNvPicPr>
          <p:nvPr/>
        </p:nvPicPr>
        <p:blipFill>
          <a:blip r:embed="rId2"/>
          <a:stretch>
            <a:fillRect/>
          </a:stretch>
        </p:blipFill>
        <p:spPr>
          <a:xfrm>
            <a:off x="6835852" y="3154222"/>
            <a:ext cx="5365462" cy="3311021"/>
          </a:xfrm>
          <a:prstGeom prst="rect">
            <a:avLst/>
          </a:prstGeom>
        </p:spPr>
      </p:pic>
      <p:pic>
        <p:nvPicPr>
          <p:cNvPr id="4" name="Picture 3" descr="Mirror Pool in Bradford City Park aerial photo | aerial photographs of  Great Britain by Jonathan C.K. Webb">
            <a:extLst>
              <a:ext uri="{FF2B5EF4-FFF2-40B4-BE49-F238E27FC236}">
                <a16:creationId xmlns:a16="http://schemas.microsoft.com/office/drawing/2014/main" id="{0EA20546-9AD3-724D-9668-8A981C00E6C9}"/>
              </a:ext>
            </a:extLst>
          </p:cNvPr>
          <p:cNvPicPr>
            <a:picLocks noChangeAspect="1"/>
          </p:cNvPicPr>
          <p:nvPr/>
        </p:nvPicPr>
        <p:blipFill>
          <a:blip r:embed="rId3"/>
          <a:stretch>
            <a:fillRect/>
          </a:stretch>
        </p:blipFill>
        <p:spPr>
          <a:xfrm>
            <a:off x="6846673" y="3088"/>
            <a:ext cx="5346358" cy="2804986"/>
          </a:xfrm>
          <a:prstGeom prst="rect">
            <a:avLst/>
          </a:prstGeom>
        </p:spPr>
      </p:pic>
      <p:sp>
        <p:nvSpPr>
          <p:cNvPr id="6" name="TextBox 5">
            <a:extLst>
              <a:ext uri="{FF2B5EF4-FFF2-40B4-BE49-F238E27FC236}">
                <a16:creationId xmlns:a16="http://schemas.microsoft.com/office/drawing/2014/main" id="{61A10CFB-F08B-6CA9-831E-504444C9749A}"/>
              </a:ext>
            </a:extLst>
          </p:cNvPr>
          <p:cNvSpPr txBox="1"/>
          <p:nvPr/>
        </p:nvSpPr>
        <p:spPr>
          <a:xfrm>
            <a:off x="6831604" y="2787847"/>
            <a:ext cx="539627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City park, Bradford</a:t>
            </a:r>
          </a:p>
        </p:txBody>
      </p:sp>
      <p:sp>
        <p:nvSpPr>
          <p:cNvPr id="7" name="TextBox 6">
            <a:extLst>
              <a:ext uri="{FF2B5EF4-FFF2-40B4-BE49-F238E27FC236}">
                <a16:creationId xmlns:a16="http://schemas.microsoft.com/office/drawing/2014/main" id="{C1CFD3EE-266A-FD76-0111-E44C36D4CB74}"/>
              </a:ext>
            </a:extLst>
          </p:cNvPr>
          <p:cNvSpPr txBox="1"/>
          <p:nvPr/>
        </p:nvSpPr>
        <p:spPr>
          <a:xfrm>
            <a:off x="6845405" y="6489219"/>
            <a:ext cx="53548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Digimap</a:t>
            </a:r>
            <a:r>
              <a:rPr lang="en-US"/>
              <a:t> of Greenspace in Bradford</a:t>
            </a:r>
          </a:p>
        </p:txBody>
      </p:sp>
    </p:spTree>
    <p:extLst>
      <p:ext uri="{BB962C8B-B14F-4D97-AF65-F5344CB8AC3E}">
        <p14:creationId xmlns:p14="http://schemas.microsoft.com/office/powerpoint/2010/main" val="160952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C750A-18AF-28CD-0AE8-E0AA2DC35C4E}"/>
              </a:ext>
            </a:extLst>
          </p:cNvPr>
          <p:cNvSpPr>
            <a:spLocks noGrp="1"/>
          </p:cNvSpPr>
          <p:nvPr>
            <p:ph type="title"/>
          </p:nvPr>
        </p:nvSpPr>
        <p:spPr/>
        <p:txBody>
          <a:bodyPr>
            <a:normAutofit/>
          </a:bodyPr>
          <a:lstStyle/>
          <a:p>
            <a:r>
              <a:rPr lang="en-US" altLang="zh-CN" b="1"/>
              <a:t>High Streets:</a:t>
            </a:r>
            <a:r>
              <a:rPr lang="zh-CN" altLang="en-US" b="1"/>
              <a:t> </a:t>
            </a:r>
            <a:r>
              <a:rPr lang="en-US" altLang="zh-CN" b="1"/>
              <a:t>Social Hubs for Young People</a:t>
            </a:r>
            <a:endParaRPr lang="zh-CN" altLang="en-US" b="1"/>
          </a:p>
        </p:txBody>
      </p:sp>
      <p:sp>
        <p:nvSpPr>
          <p:cNvPr id="3" name="Content Placeholder 7">
            <a:extLst>
              <a:ext uri="{FF2B5EF4-FFF2-40B4-BE49-F238E27FC236}">
                <a16:creationId xmlns:a16="http://schemas.microsoft.com/office/drawing/2014/main" id="{DBA2FE6F-23F2-2890-FEC8-393B534A59F9}"/>
              </a:ext>
            </a:extLst>
          </p:cNvPr>
          <p:cNvSpPr>
            <a:spLocks noGrp="1"/>
          </p:cNvSpPr>
          <p:nvPr>
            <p:ph idx="1"/>
          </p:nvPr>
        </p:nvSpPr>
        <p:spPr>
          <a:xfrm>
            <a:off x="399282" y="1570167"/>
            <a:ext cx="6247640" cy="4802187"/>
          </a:xfrm>
        </p:spPr>
        <p:txBody>
          <a:bodyPr anchor="ctr">
            <a:normAutofit fontScale="92500"/>
          </a:bodyPr>
          <a:lstStyle/>
          <a:p>
            <a:r>
              <a:rPr lang="en-US" altLang="zh-CN" sz="2400"/>
              <a:t>High streets are not only commercial centers but also key hubs for young people's social and cultural activities -- linked to their high social demand, include leisure, entertainment, social interaction, and self-expression (Carmona, 2015)</a:t>
            </a:r>
          </a:p>
          <a:p>
            <a:r>
              <a:rPr lang="en-US" altLang="zh-CN" sz="2400"/>
              <a:t>Young people are more inclined to choose urban spaces with open social environments, such as cafés and pub, rather than traditional large shopping malls (Brady et al., 2020)</a:t>
            </a:r>
          </a:p>
          <a:p>
            <a:r>
              <a:rPr lang="en-US" sz="2400"/>
              <a:t>Youth consumption patterns are often concentrated in affordable, fast-paced venues such as fast-food outlets, beverage shops, and entertainment spaces (Carmona, 2015)</a:t>
            </a:r>
          </a:p>
        </p:txBody>
      </p:sp>
      <p:pic>
        <p:nvPicPr>
          <p:cNvPr id="8" name="图片 7">
            <a:extLst>
              <a:ext uri="{FF2B5EF4-FFF2-40B4-BE49-F238E27FC236}">
                <a16:creationId xmlns:a16="http://schemas.microsoft.com/office/drawing/2014/main" id="{61000E98-CDE4-93D4-C1CC-5AB14C867670}"/>
              </a:ext>
            </a:extLst>
          </p:cNvPr>
          <p:cNvPicPr>
            <a:picLocks noChangeAspect="1"/>
          </p:cNvPicPr>
          <p:nvPr/>
        </p:nvPicPr>
        <p:blipFill>
          <a:blip r:embed="rId2"/>
          <a:srcRect/>
          <a:stretch/>
        </p:blipFill>
        <p:spPr>
          <a:xfrm>
            <a:off x="6646922" y="1690688"/>
            <a:ext cx="5144759" cy="4502519"/>
          </a:xfrm>
          <a:prstGeom prst="rect">
            <a:avLst/>
          </a:prstGeom>
        </p:spPr>
      </p:pic>
    </p:spTree>
    <p:extLst>
      <p:ext uri="{BB962C8B-B14F-4D97-AF65-F5344CB8AC3E}">
        <p14:creationId xmlns:p14="http://schemas.microsoft.com/office/powerpoint/2010/main" val="695611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3464</Words>
  <Application>Microsoft Macintosh PowerPoint</Application>
  <PresentationFormat>Widescreen</PresentationFormat>
  <Paragraphs>200</Paragraphs>
  <Slides>18</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等线</vt:lpstr>
      <vt:lpstr>等线 Light</vt:lpstr>
      <vt:lpstr>Aptos</vt:lpstr>
      <vt:lpstr>Aptos Display</vt:lpstr>
      <vt:lpstr>Arial</vt:lpstr>
      <vt:lpstr>Calibri</vt:lpstr>
      <vt:lpstr>Courier New</vt:lpstr>
      <vt:lpstr>Helvetica Neue</vt:lpstr>
      <vt:lpstr>Office Theme</vt:lpstr>
      <vt:lpstr>PowerPoint Presentation</vt:lpstr>
      <vt:lpstr>Background </vt:lpstr>
      <vt:lpstr>Approach and Objective</vt:lpstr>
      <vt:lpstr>Data Description</vt:lpstr>
      <vt:lpstr>PowerPoint Presentation</vt:lpstr>
      <vt:lpstr>Bradford's High Streets: An Overview </vt:lpstr>
      <vt:lpstr>Fast-food on Bradford’s High Streets </vt:lpstr>
      <vt:lpstr>Green Space and Air Quality within Bradford's High Streets</vt:lpstr>
      <vt:lpstr>High Streets: Social Hubs for Young People</vt:lpstr>
      <vt:lpstr>PowerPoint Presentation</vt:lpstr>
      <vt:lpstr>Healthy High Streets by Low Income Group</vt:lpstr>
      <vt:lpstr>PowerPoint Presentation</vt:lpstr>
      <vt:lpstr>Healthy High Streets for the Elderly: Leeds Road, BD3</vt:lpstr>
      <vt:lpstr>PowerPoint Presentation</vt:lpstr>
      <vt:lpstr>Healthy High Streets by Religion: Great Horton Road</vt:lpstr>
      <vt:lpstr>Limitations and Future Work</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Sargent [ed203ms]</dc:creator>
  <cp:lastModifiedBy>Molly Sargent [ed203ms]</cp:lastModifiedBy>
  <cp:revision>2</cp:revision>
  <dcterms:created xsi:type="dcterms:W3CDTF">2025-03-05T10:56:34Z</dcterms:created>
  <dcterms:modified xsi:type="dcterms:W3CDTF">2025-05-13T15:26:00Z</dcterms:modified>
</cp:coreProperties>
</file>